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6" r:id="rId2"/>
    <p:sldId id="261" r:id="rId3"/>
    <p:sldId id="262" r:id="rId4"/>
    <p:sldId id="263" r:id="rId5"/>
    <p:sldId id="264" r:id="rId6"/>
    <p:sldId id="266" r:id="rId7"/>
    <p:sldId id="265" r:id="rId8"/>
    <p:sldId id="267" r:id="rId9"/>
    <p:sldId id="257" r:id="rId10"/>
    <p:sldId id="259" r:id="rId11"/>
    <p:sldId id="25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033" autoAdjust="0"/>
  </p:normalViewPr>
  <p:slideViewPr>
    <p:cSldViewPr snapToGrid="0">
      <p:cViewPr varScale="1">
        <p:scale>
          <a:sx n="78" d="100"/>
          <a:sy n="78" d="100"/>
        </p:scale>
        <p:origin x="869"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Avg_Volatility</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226.01400000000001</c:v>
                </c:pt>
                <c:pt idx="1">
                  <c:v>330.392</c:v>
                </c:pt>
                <c:pt idx="2">
                  <c:v>360.971</c:v>
                </c:pt>
              </c:numCache>
            </c:numRef>
          </c:val>
          <c:extLst>
            <c:ext xmlns:c16="http://schemas.microsoft.com/office/drawing/2014/chart" uri="{C3380CC4-5D6E-409C-BE32-E72D297353CC}">
              <c16:uniqueId val="{00000000-381C-430B-AAC0-2410C401334A}"/>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Drawdown (%)</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32.853000000000002</c:v>
                </c:pt>
                <c:pt idx="1">
                  <c:v>24.324999999999999</c:v>
                </c:pt>
                <c:pt idx="2">
                  <c:v>45.325000000000003</c:v>
                </c:pt>
              </c:numCache>
            </c:numRef>
          </c:val>
          <c:extLst>
            <c:ext xmlns:c16="http://schemas.microsoft.com/office/drawing/2014/chart" uri="{C3380CC4-5D6E-409C-BE32-E72D297353CC}">
              <c16:uniqueId val="{00000000-6619-45D2-B5D5-A3427ECF977F}"/>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Recovery Days</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147</c:v>
                </c:pt>
                <c:pt idx="1">
                  <c:v>137</c:v>
                </c:pt>
                <c:pt idx="2">
                  <c:v>313</c:v>
                </c:pt>
              </c:numCache>
            </c:numRef>
          </c:val>
          <c:extLst>
            <c:ext xmlns:c16="http://schemas.microsoft.com/office/drawing/2014/chart" uri="{C3380CC4-5D6E-409C-BE32-E72D297353CC}">
              <c16:uniqueId val="{00000000-BCE3-4A51-915F-D1AF762AC7E7}"/>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Strength</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1494</c:v>
                </c:pt>
                <c:pt idx="1">
                  <c:v>1525</c:v>
                </c:pt>
                <c:pt idx="2">
                  <c:v>1499</c:v>
                </c:pt>
              </c:numCache>
            </c:numRef>
          </c:val>
          <c:extLst>
            <c:ext xmlns:c16="http://schemas.microsoft.com/office/drawing/2014/chart" uri="{C3380CC4-5D6E-409C-BE32-E72D297353CC}">
              <c16:uniqueId val="{00000000-36C0-4126-A308-C8B4908EFA4B}"/>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CAGR (%)</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14.023</c:v>
                </c:pt>
                <c:pt idx="1">
                  <c:v>15.824999999999999</c:v>
                </c:pt>
                <c:pt idx="2">
                  <c:v>12.396000000000001</c:v>
                </c:pt>
              </c:numCache>
            </c:numRef>
          </c:val>
          <c:extLst>
            <c:ext xmlns:c16="http://schemas.microsoft.com/office/drawing/2014/chart" uri="{C3380CC4-5D6E-409C-BE32-E72D297353CC}">
              <c16:uniqueId val="{00000000-31E6-4C8F-9514-B7EE925FF299}"/>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Weightage </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Volatility</c:v>
                </c:pt>
                <c:pt idx="1">
                  <c:v>Drawdown</c:v>
                </c:pt>
                <c:pt idx="2">
                  <c:v>Recovery</c:v>
                </c:pt>
                <c:pt idx="3">
                  <c:v>Strength</c:v>
                </c:pt>
                <c:pt idx="4">
                  <c:v>CAGR</c:v>
                </c:pt>
              </c:strCache>
            </c:strRef>
          </c:cat>
          <c:val>
            <c:numRef>
              <c:f>Sheet1!$B$2:$B$6</c:f>
              <c:numCache>
                <c:formatCode>0%</c:formatCode>
                <c:ptCount val="5"/>
                <c:pt idx="0">
                  <c:v>0.1</c:v>
                </c:pt>
                <c:pt idx="1">
                  <c:v>0.2</c:v>
                </c:pt>
                <c:pt idx="2">
                  <c:v>0.2</c:v>
                </c:pt>
                <c:pt idx="3">
                  <c:v>0.3</c:v>
                </c:pt>
                <c:pt idx="4">
                  <c:v>0.2</c:v>
                </c:pt>
              </c:numCache>
            </c:numRef>
          </c:val>
          <c:extLst>
            <c:ext xmlns:c16="http://schemas.microsoft.com/office/drawing/2014/chart" uri="{C3380CC4-5D6E-409C-BE32-E72D297353CC}">
              <c16:uniqueId val="{00000000-CB7E-41A7-9BAC-4CB2C610EF05}"/>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Final Score</c:v>
                </c:pt>
              </c:strCache>
            </c:strRef>
          </c:tx>
          <c:spPr>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IT</c:v>
                </c:pt>
                <c:pt idx="1">
                  <c:v>FMCG</c:v>
                </c:pt>
                <c:pt idx="2">
                  <c:v>BANK</c:v>
                </c:pt>
              </c:strCache>
            </c:strRef>
          </c:cat>
          <c:val>
            <c:numRef>
              <c:f>Sheet1!$B$2:$B$5</c:f>
              <c:numCache>
                <c:formatCode>General</c:formatCode>
                <c:ptCount val="4"/>
                <c:pt idx="0">
                  <c:v>1.8</c:v>
                </c:pt>
                <c:pt idx="1">
                  <c:v>2.9</c:v>
                </c:pt>
                <c:pt idx="2">
                  <c:v>1.3</c:v>
                </c:pt>
              </c:numCache>
            </c:numRef>
          </c:val>
          <c:extLst>
            <c:ext xmlns:c16="http://schemas.microsoft.com/office/drawing/2014/chart" uri="{C3380CC4-5D6E-409C-BE32-E72D297353CC}">
              <c16:uniqueId val="{00000000-08A0-42CE-B13E-ED2B595C5545}"/>
            </c:ext>
          </c:extLst>
        </c:ser>
        <c:dLbls>
          <c:showLegendKey val="0"/>
          <c:showVal val="1"/>
          <c:showCatName val="0"/>
          <c:showSerName val="0"/>
          <c:showPercent val="0"/>
          <c:showBubbleSize val="0"/>
        </c:dLbls>
        <c:gapWidth val="150"/>
        <c:shape val="box"/>
        <c:axId val="126961007"/>
        <c:axId val="126956687"/>
        <c:axId val="1892420287"/>
      </c:bar3DChart>
      <c:catAx>
        <c:axId val="1269610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auto val="1"/>
        <c:lblAlgn val="ctr"/>
        <c:lblOffset val="100"/>
        <c:noMultiLvlLbl val="0"/>
      </c:catAx>
      <c:valAx>
        <c:axId val="12695668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61007"/>
        <c:crosses val="autoZero"/>
        <c:crossBetween val="between"/>
      </c:valAx>
      <c:serAx>
        <c:axId val="189242028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269566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82C5B-D407-4F60-8BBD-1DE52EA30F05}" type="datetimeFigureOut">
              <a:rPr lang="en-IN" smtClean="0"/>
              <a:t>21-07-2023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1EE97-5DD6-4CED-BCD0-0252B7EFCA99}" type="slidenum">
              <a:rPr lang="en-IN" smtClean="0"/>
              <a:t>‹#›</a:t>
            </a:fld>
            <a:endParaRPr lang="en-IN"/>
          </a:p>
        </p:txBody>
      </p:sp>
    </p:spTree>
    <p:extLst>
      <p:ext uri="{BB962C8B-B14F-4D97-AF65-F5344CB8AC3E}">
        <p14:creationId xmlns:p14="http://schemas.microsoft.com/office/powerpoint/2010/main" val="158684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2</a:t>
            </a:fld>
            <a:endParaRPr lang="en-IN"/>
          </a:p>
        </p:txBody>
      </p:sp>
    </p:spTree>
    <p:extLst>
      <p:ext uri="{BB962C8B-B14F-4D97-AF65-F5344CB8AC3E}">
        <p14:creationId xmlns:p14="http://schemas.microsoft.com/office/powerpoint/2010/main" val="79664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20</a:t>
            </a:fld>
            <a:endParaRPr lang="en-IN"/>
          </a:p>
        </p:txBody>
      </p:sp>
    </p:spTree>
    <p:extLst>
      <p:ext uri="{BB962C8B-B14F-4D97-AF65-F5344CB8AC3E}">
        <p14:creationId xmlns:p14="http://schemas.microsoft.com/office/powerpoint/2010/main" val="6365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3</a:t>
            </a:fld>
            <a:endParaRPr lang="en-IN"/>
          </a:p>
        </p:txBody>
      </p:sp>
    </p:spTree>
    <p:extLst>
      <p:ext uri="{BB962C8B-B14F-4D97-AF65-F5344CB8AC3E}">
        <p14:creationId xmlns:p14="http://schemas.microsoft.com/office/powerpoint/2010/main" val="2839618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4</a:t>
            </a:fld>
            <a:endParaRPr lang="en-IN"/>
          </a:p>
        </p:txBody>
      </p:sp>
    </p:spTree>
    <p:extLst>
      <p:ext uri="{BB962C8B-B14F-4D97-AF65-F5344CB8AC3E}">
        <p14:creationId xmlns:p14="http://schemas.microsoft.com/office/powerpoint/2010/main" val="148171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A1EE97-5DD6-4CED-BCD0-0252B7EFCA99}" type="slidenum">
              <a:rPr lang="en-IN" smtClean="0"/>
              <a:t>5</a:t>
            </a:fld>
            <a:endParaRPr lang="en-IN"/>
          </a:p>
        </p:txBody>
      </p:sp>
    </p:spTree>
    <p:extLst>
      <p:ext uri="{BB962C8B-B14F-4D97-AF65-F5344CB8AC3E}">
        <p14:creationId xmlns:p14="http://schemas.microsoft.com/office/powerpoint/2010/main" val="385740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A1EE97-5DD6-4CED-BCD0-0252B7EFCA99}" type="slidenum">
              <a:rPr lang="en-IN" smtClean="0"/>
              <a:t>6</a:t>
            </a:fld>
            <a:endParaRPr lang="en-IN"/>
          </a:p>
        </p:txBody>
      </p:sp>
    </p:spTree>
    <p:extLst>
      <p:ext uri="{BB962C8B-B14F-4D97-AF65-F5344CB8AC3E}">
        <p14:creationId xmlns:p14="http://schemas.microsoft.com/office/powerpoint/2010/main" val="182564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7</a:t>
            </a:fld>
            <a:endParaRPr lang="en-IN"/>
          </a:p>
        </p:txBody>
      </p:sp>
    </p:spTree>
    <p:extLst>
      <p:ext uri="{BB962C8B-B14F-4D97-AF65-F5344CB8AC3E}">
        <p14:creationId xmlns:p14="http://schemas.microsoft.com/office/powerpoint/2010/main" val="373134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7A1EE97-5DD6-4CED-BCD0-0252B7EFCA99}" type="slidenum">
              <a:rPr lang="en-IN" smtClean="0"/>
              <a:t>8</a:t>
            </a:fld>
            <a:endParaRPr lang="en-IN"/>
          </a:p>
        </p:txBody>
      </p:sp>
    </p:spTree>
    <p:extLst>
      <p:ext uri="{BB962C8B-B14F-4D97-AF65-F5344CB8AC3E}">
        <p14:creationId xmlns:p14="http://schemas.microsoft.com/office/powerpoint/2010/main" val="193048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A1EE97-5DD6-4CED-BCD0-0252B7EFCA99}" type="slidenum">
              <a:rPr lang="en-IN" smtClean="0"/>
              <a:t>9</a:t>
            </a:fld>
            <a:endParaRPr lang="en-IN"/>
          </a:p>
        </p:txBody>
      </p:sp>
    </p:spTree>
    <p:extLst>
      <p:ext uri="{BB962C8B-B14F-4D97-AF65-F5344CB8AC3E}">
        <p14:creationId xmlns:p14="http://schemas.microsoft.com/office/powerpoint/2010/main" val="3436117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A1EE97-5DD6-4CED-BCD0-0252B7EFCA99}" type="slidenum">
              <a:rPr lang="en-IN" smtClean="0"/>
              <a:t>18</a:t>
            </a:fld>
            <a:endParaRPr lang="en-IN"/>
          </a:p>
        </p:txBody>
      </p:sp>
    </p:spTree>
    <p:extLst>
      <p:ext uri="{BB962C8B-B14F-4D97-AF65-F5344CB8AC3E}">
        <p14:creationId xmlns:p14="http://schemas.microsoft.com/office/powerpoint/2010/main" val="223118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7/21/2023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7/21/2023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7/21/2023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7/21/2023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7/21/2023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fidelity.com.sg/beginners/what-is-volatility/market-volatility" TargetMode="External"/><Relationship Id="rId2" Type="http://schemas.openxmlformats.org/officeDocument/2006/relationships/hyperlink" Target="https://en.wikipedia.org/wiki/Data_analysis" TargetMode="External"/><Relationship Id="rId1" Type="http://schemas.openxmlformats.org/officeDocument/2006/relationships/slideLayout" Target="../slideLayouts/slideLayout6.xml"/><Relationship Id="rId4" Type="http://schemas.openxmlformats.org/officeDocument/2006/relationships/hyperlink" Target="https://www.wallstreetmojo.com/drawdow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debashis74017/stock-market-index-data-india-1990-2022?rvi=1"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www.investindia.gov.in/team-india-blogs/indian-economy-overview"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Data_cleansing"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en.wikipedia.org/wiki/Data" TargetMode="External"/><Relationship Id="rId5" Type="http://schemas.openxmlformats.org/officeDocument/2006/relationships/hyperlink" Target="https://en.wikipedia.org/wiki/Data_modeling" TargetMode="External"/><Relationship Id="rId4" Type="http://schemas.openxmlformats.org/officeDocument/2006/relationships/hyperlink" Target="https://en.wikipedia.org/wiki/Data_transform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43068-342C-6C58-DB10-FF99E78B4771}"/>
              </a:ext>
            </a:extLst>
          </p:cNvPr>
          <p:cNvSpPr>
            <a:spLocks noGrp="1"/>
          </p:cNvSpPr>
          <p:nvPr>
            <p:ph type="ctrTitle"/>
          </p:nvPr>
        </p:nvSpPr>
        <p:spPr>
          <a:xfrm>
            <a:off x="1023319" y="261308"/>
            <a:ext cx="10145361" cy="3352800"/>
          </a:xfrm>
        </p:spPr>
        <p:txBody>
          <a:bodyPr/>
          <a:lstStyle/>
          <a:p>
            <a:pPr algn="ctr"/>
            <a:r>
              <a:rPr lang="en-IN" dirty="0">
                <a:solidFill>
                  <a:srgbClr val="002060"/>
                </a:solidFill>
                <a:highlight>
                  <a:srgbClr val="008080"/>
                </a:highlight>
                <a:latin typeface="Algerian" panose="04020705040A02060702" pitchFamily="82" charset="0"/>
              </a:rPr>
              <a:t>STOCK MARKET ANALYSIS</a:t>
            </a:r>
          </a:p>
        </p:txBody>
      </p:sp>
      <p:sp>
        <p:nvSpPr>
          <p:cNvPr id="3" name="Subtitle 2">
            <a:extLst>
              <a:ext uri="{FF2B5EF4-FFF2-40B4-BE49-F238E27FC236}">
                <a16:creationId xmlns:a16="http://schemas.microsoft.com/office/drawing/2014/main" id="{82460BF0-5FA6-5029-AF64-E00E74E549C5}"/>
              </a:ext>
            </a:extLst>
          </p:cNvPr>
          <p:cNvSpPr>
            <a:spLocks noGrp="1"/>
          </p:cNvSpPr>
          <p:nvPr>
            <p:ph type="subTitle" idx="1"/>
          </p:nvPr>
        </p:nvSpPr>
        <p:spPr>
          <a:xfrm>
            <a:off x="4646255" y="3614108"/>
            <a:ext cx="2757435" cy="613763"/>
          </a:xfrm>
        </p:spPr>
        <p:txBody>
          <a:bodyPr>
            <a:normAutofit/>
          </a:bodyPr>
          <a:lstStyle/>
          <a:p>
            <a:pPr algn="ctr"/>
            <a:r>
              <a:rPr lang="en-IN" sz="3600" dirty="0">
                <a:solidFill>
                  <a:schemeClr val="accent1">
                    <a:lumMod val="60000"/>
                    <a:lumOff val="40000"/>
                  </a:schemeClr>
                </a:solidFill>
                <a:highlight>
                  <a:srgbClr val="000080"/>
                </a:highlight>
                <a:latin typeface="Calibri" panose="020F0502020204030204" pitchFamily="34" charset="0"/>
                <a:ea typeface="Calibri" panose="020F0502020204030204" pitchFamily="34" charset="0"/>
                <a:cs typeface="Calibri" panose="020F0502020204030204" pitchFamily="34" charset="0"/>
              </a:rPr>
              <a:t>SQL PROJECT</a:t>
            </a:r>
          </a:p>
        </p:txBody>
      </p:sp>
      <p:sp>
        <p:nvSpPr>
          <p:cNvPr id="4" name="TextBox 3">
            <a:extLst>
              <a:ext uri="{FF2B5EF4-FFF2-40B4-BE49-F238E27FC236}">
                <a16:creationId xmlns:a16="http://schemas.microsoft.com/office/drawing/2014/main" id="{472CF6B8-B4B9-260C-1258-BE47B4542C42}"/>
              </a:ext>
            </a:extLst>
          </p:cNvPr>
          <p:cNvSpPr txBox="1"/>
          <p:nvPr/>
        </p:nvSpPr>
        <p:spPr>
          <a:xfrm>
            <a:off x="235973" y="5240594"/>
            <a:ext cx="3283975" cy="954107"/>
          </a:xfrm>
          <a:prstGeom prst="rect">
            <a:avLst/>
          </a:prstGeom>
          <a:noFill/>
        </p:spPr>
        <p:txBody>
          <a:bodyPr wrap="square" rtlCol="0">
            <a:spAutoFit/>
          </a:bodyPr>
          <a:lstStyle/>
          <a:p>
            <a:r>
              <a:rPr lang="en-IN" sz="2800" dirty="0">
                <a:solidFill>
                  <a:srgbClr val="002060"/>
                </a:solidFill>
              </a:rPr>
              <a:t>BY - </a:t>
            </a:r>
          </a:p>
          <a:p>
            <a:r>
              <a:rPr lang="en-IN" sz="2800" dirty="0">
                <a:solidFill>
                  <a:srgbClr val="002060"/>
                </a:solidFill>
              </a:rPr>
              <a:t>Saurabh Kumar Soni</a:t>
            </a:r>
          </a:p>
        </p:txBody>
      </p:sp>
    </p:spTree>
    <p:extLst>
      <p:ext uri="{BB962C8B-B14F-4D97-AF65-F5344CB8AC3E}">
        <p14:creationId xmlns:p14="http://schemas.microsoft.com/office/powerpoint/2010/main" val="1474320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6921" y="528735"/>
            <a:ext cx="2730058" cy="690465"/>
          </a:xfrm>
        </p:spPr>
        <p:txBody>
          <a:bodyPr/>
          <a:lstStyle/>
          <a:p>
            <a:r>
              <a:rPr lang="en-IN" spc="0" dirty="0">
                <a:solidFill>
                  <a:srgbClr val="FFC000"/>
                </a:solidFill>
                <a:highlight>
                  <a:srgbClr val="008080"/>
                </a:highlight>
                <a:latin typeface="Calibri" panose="020F0502020204030204" pitchFamily="34" charset="0"/>
                <a:ea typeface="Calibri" panose="020F0502020204030204" pitchFamily="34" charset="0"/>
                <a:cs typeface="Calibri" panose="020F0502020204030204" pitchFamily="34" charset="0"/>
              </a:rPr>
              <a:t>INSIGHTS -</a:t>
            </a:r>
          </a:p>
        </p:txBody>
      </p:sp>
      <p:sp>
        <p:nvSpPr>
          <p:cNvPr id="4" name="Text Placeholder 3">
            <a:extLst>
              <a:ext uri="{FF2B5EF4-FFF2-40B4-BE49-F238E27FC236}">
                <a16:creationId xmlns:a16="http://schemas.microsoft.com/office/drawing/2014/main" id="{4BE59669-5F46-D719-E071-585FA9C27AC1}"/>
              </a:ext>
            </a:extLst>
          </p:cNvPr>
          <p:cNvSpPr>
            <a:spLocks noGrp="1"/>
          </p:cNvSpPr>
          <p:nvPr>
            <p:ph type="body" sz="half" idx="2"/>
          </p:nvPr>
        </p:nvSpPr>
        <p:spPr>
          <a:xfrm>
            <a:off x="7865707" y="1578753"/>
            <a:ext cx="3974840" cy="4591892"/>
          </a:xfrm>
        </p:spPr>
        <p:txBody>
          <a:bodyPr/>
          <a:lstStyle/>
          <a:p>
            <a:r>
              <a:rPr lang="en-IN" dirty="0"/>
              <a:t>Volatility – Lower is the better</a:t>
            </a:r>
          </a:p>
          <a:p>
            <a:r>
              <a:rPr lang="en-IN" dirty="0"/>
              <a:t>IT is the least volatile sector</a:t>
            </a:r>
          </a:p>
          <a:p>
            <a:r>
              <a:rPr lang="en-IN" dirty="0"/>
              <a:t>Banking sector is the most volatile sector</a:t>
            </a:r>
          </a:p>
        </p:txBody>
      </p:sp>
      <p:sp>
        <p:nvSpPr>
          <p:cNvPr id="5" name="Content Placeholder 4">
            <a:extLst>
              <a:ext uri="{FF2B5EF4-FFF2-40B4-BE49-F238E27FC236}">
                <a16:creationId xmlns:a16="http://schemas.microsoft.com/office/drawing/2014/main" id="{0BBE3A20-2066-3E2D-CD71-7213751B92F3}"/>
              </a:ext>
            </a:extLst>
          </p:cNvPr>
          <p:cNvSpPr>
            <a:spLocks noGrp="1"/>
          </p:cNvSpPr>
          <p:nvPr>
            <p:ph idx="1"/>
          </p:nvPr>
        </p:nvSpPr>
        <p:spPr>
          <a:xfrm>
            <a:off x="-1" y="162636"/>
            <a:ext cx="7521677" cy="3168040"/>
          </a:xfrm>
        </p:spPr>
        <p:txBody>
          <a:bodyPr>
            <a:normAutofit/>
          </a:bodyPr>
          <a:lstStyle/>
          <a:p>
            <a:pPr marL="0" indent="0">
              <a:buNone/>
            </a:pPr>
            <a:r>
              <a:rPr lang="en-IN" sz="2800" dirty="0">
                <a:solidFill>
                  <a:schemeClr val="accent1"/>
                </a:solidFill>
                <a:latin typeface="Algerian" panose="04020705040A02060702" pitchFamily="82" charset="0"/>
              </a:rPr>
              <a:t>VOLATILITY – </a:t>
            </a:r>
          </a:p>
          <a:p>
            <a:pPr marL="0" indent="0">
              <a:buNone/>
            </a:pPr>
            <a:r>
              <a:rPr lang="en-IN" sz="2400" u="sng" dirty="0">
                <a:solidFill>
                  <a:schemeClr val="tx1"/>
                </a:solidFill>
                <a:effectLst>
                  <a:outerShdw blurRad="38100" dist="38100" dir="2700000" algn="tl">
                    <a:srgbClr val="000000">
                      <a:alpha val="43137"/>
                    </a:srgbClr>
                  </a:outerShdw>
                </a:effectLst>
              </a:rPr>
              <a:t>Volatility</a:t>
            </a:r>
            <a:r>
              <a:rPr lang="en-IN" sz="2400" dirty="0">
                <a:solidFill>
                  <a:schemeClr val="tx1"/>
                </a:solidFill>
              </a:rPr>
              <a:t> – </a:t>
            </a:r>
            <a:r>
              <a:rPr lang="en-IN" sz="2000" dirty="0">
                <a:solidFill>
                  <a:schemeClr val="tx1"/>
                </a:solidFill>
              </a:rPr>
              <a:t>In finance , </a:t>
            </a:r>
            <a:r>
              <a:rPr lang="en-US" sz="2000" dirty="0">
                <a:solidFill>
                  <a:schemeClr val="tx1"/>
                </a:solidFill>
              </a:rPr>
              <a:t>Volatility is the rate at which the price of a stock increases or decreases over a particular period. </a:t>
            </a:r>
          </a:p>
          <a:p>
            <a:pPr marL="0" indent="0">
              <a:buNone/>
            </a:pPr>
            <a:r>
              <a:rPr lang="en-US" sz="2000" dirty="0">
                <a:solidFill>
                  <a:schemeClr val="tx1"/>
                </a:solidFill>
              </a:rPr>
              <a:t>Higher stock price volatility often means higher risk and helps an investor to estimate the fluctuations that may happen in the future.</a:t>
            </a:r>
            <a:endParaRPr lang="en-IN" sz="2000" dirty="0">
              <a:solidFill>
                <a:schemeClr val="tx1"/>
              </a:solidFill>
            </a:endParaRPr>
          </a:p>
          <a:p>
            <a:pPr marL="4572" lvl="1" indent="0">
              <a:buNone/>
            </a:pPr>
            <a:endParaRPr lang="en-IN" sz="2000" dirty="0">
              <a:solidFill>
                <a:schemeClr val="tx1"/>
              </a:solidFill>
            </a:endParaRPr>
          </a:p>
          <a:p>
            <a:pPr marL="4572" lvl="1" indent="0">
              <a:buNone/>
            </a:pPr>
            <a:r>
              <a:rPr lang="en-IN" sz="2000" dirty="0">
                <a:solidFill>
                  <a:schemeClr val="tx1"/>
                </a:solidFill>
              </a:rPr>
              <a:t> Formula Used – </a:t>
            </a:r>
            <a:r>
              <a:rPr lang="en-IN" sz="2000" b="1" dirty="0">
                <a:solidFill>
                  <a:schemeClr val="tx1"/>
                </a:solidFill>
              </a:rPr>
              <a:t>Average(Day High – Day Low) </a:t>
            </a:r>
            <a:r>
              <a:rPr lang="en-IN" sz="2000" dirty="0">
                <a:solidFill>
                  <a:schemeClr val="tx1"/>
                </a:solidFill>
              </a:rPr>
              <a:t>over a period of time.</a:t>
            </a:r>
          </a:p>
        </p:txBody>
      </p:sp>
      <p:cxnSp>
        <p:nvCxnSpPr>
          <p:cNvPr id="6" name="Straight Connector 5">
            <a:extLst>
              <a:ext uri="{FF2B5EF4-FFF2-40B4-BE49-F238E27FC236}">
                <a16:creationId xmlns:a16="http://schemas.microsoft.com/office/drawing/2014/main" id="{44DB102E-48B2-956A-6562-F2E2F6DBC60C}"/>
              </a:ext>
            </a:extLst>
          </p:cNvPr>
          <p:cNvCxnSpPr>
            <a:cxnSpLocks/>
          </p:cNvCxnSpPr>
          <p:nvPr/>
        </p:nvCxnSpPr>
        <p:spPr>
          <a:xfrm>
            <a:off x="68826" y="625955"/>
            <a:ext cx="7177547" cy="0"/>
          </a:xfrm>
          <a:prstGeom prst="line">
            <a:avLst/>
          </a:prstGeom>
        </p:spPr>
        <p:style>
          <a:lnRef idx="3">
            <a:schemeClr val="accent4"/>
          </a:lnRef>
          <a:fillRef idx="0">
            <a:schemeClr val="accent4"/>
          </a:fillRef>
          <a:effectRef idx="2">
            <a:schemeClr val="accent4"/>
          </a:effectRef>
          <a:fontRef idx="minor">
            <a:schemeClr val="tx1"/>
          </a:fontRef>
        </p:style>
      </p:cxnSp>
      <p:graphicFrame>
        <p:nvGraphicFramePr>
          <p:cNvPr id="9" name="Chart 8">
            <a:extLst>
              <a:ext uri="{FF2B5EF4-FFF2-40B4-BE49-F238E27FC236}">
                <a16:creationId xmlns:a16="http://schemas.microsoft.com/office/drawing/2014/main" id="{070FBB1C-6205-5A37-27F3-7056EF9795A4}"/>
              </a:ext>
            </a:extLst>
          </p:cNvPr>
          <p:cNvGraphicFramePr/>
          <p:nvPr>
            <p:extLst>
              <p:ext uri="{D42A27DB-BD31-4B8C-83A1-F6EECF244321}">
                <p14:modId xmlns:p14="http://schemas.microsoft.com/office/powerpoint/2010/main" val="1831576030"/>
              </p:ext>
            </p:extLst>
          </p:nvPr>
        </p:nvGraphicFramePr>
        <p:xfrm>
          <a:off x="518098" y="3168041"/>
          <a:ext cx="6357659" cy="35273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144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3221" y="119081"/>
            <a:ext cx="3383280" cy="734185"/>
          </a:xfrm>
        </p:spPr>
        <p:txBody>
          <a:bodyPr/>
          <a:lstStyle/>
          <a:p>
            <a:pPr marL="457200" indent="-457200">
              <a:buFont typeface="Wingdings" panose="05000000000000000000" pitchFamily="2" charset="2"/>
              <a:buChar char="Ø"/>
            </a:pPr>
            <a:r>
              <a:rPr lang="en-IN" sz="3200" dirty="0">
                <a:solidFill>
                  <a:schemeClr val="tx1">
                    <a:lumMod val="95000"/>
                    <a:lumOff val="5000"/>
                  </a:schemeClr>
                </a:solidFill>
              </a:rPr>
              <a:t>Volatility</a:t>
            </a:r>
          </a:p>
        </p:txBody>
      </p:sp>
      <p:pic>
        <p:nvPicPr>
          <p:cNvPr id="12" name="Content Placeholder 11">
            <a:extLst>
              <a:ext uri="{FF2B5EF4-FFF2-40B4-BE49-F238E27FC236}">
                <a16:creationId xmlns:a16="http://schemas.microsoft.com/office/drawing/2014/main" id="{26E60A74-6989-A5FB-F4C6-F55E4D7455DA}"/>
              </a:ext>
            </a:extLst>
          </p:cNvPr>
          <p:cNvPicPr>
            <a:picLocks noGrp="1" noChangeAspect="1"/>
          </p:cNvPicPr>
          <p:nvPr>
            <p:ph idx="1"/>
          </p:nvPr>
        </p:nvPicPr>
        <p:blipFill rotWithShape="1">
          <a:blip r:embed="rId2"/>
          <a:srcRect l="4490" t="1" b="47734"/>
          <a:stretch/>
        </p:blipFill>
        <p:spPr>
          <a:xfrm>
            <a:off x="88491" y="150063"/>
            <a:ext cx="6790693" cy="2222710"/>
          </a:xfrm>
        </p:spPr>
      </p:pic>
      <p:pic>
        <p:nvPicPr>
          <p:cNvPr id="14" name="Picture 13">
            <a:extLst>
              <a:ext uri="{FF2B5EF4-FFF2-40B4-BE49-F238E27FC236}">
                <a16:creationId xmlns:a16="http://schemas.microsoft.com/office/drawing/2014/main" id="{EF0BE013-E595-B368-D0A4-11BDD3CC93C9}"/>
              </a:ext>
            </a:extLst>
          </p:cNvPr>
          <p:cNvPicPr>
            <a:picLocks noChangeAspect="1"/>
          </p:cNvPicPr>
          <p:nvPr/>
        </p:nvPicPr>
        <p:blipFill rotWithShape="1">
          <a:blip r:embed="rId3"/>
          <a:srcRect l="-746" t="-23133" r="746" b="23133"/>
          <a:stretch/>
        </p:blipFill>
        <p:spPr>
          <a:xfrm>
            <a:off x="88491" y="2659408"/>
            <a:ext cx="7453023" cy="2222710"/>
          </a:xfrm>
          <a:prstGeom prst="rect">
            <a:avLst/>
          </a:prstGeom>
        </p:spPr>
      </p:pic>
      <p:pic>
        <p:nvPicPr>
          <p:cNvPr id="16" name="Picture 15">
            <a:extLst>
              <a:ext uri="{FF2B5EF4-FFF2-40B4-BE49-F238E27FC236}">
                <a16:creationId xmlns:a16="http://schemas.microsoft.com/office/drawing/2014/main" id="{C081AE9A-A496-4573-3B7E-ED99998CFB64}"/>
              </a:ext>
            </a:extLst>
          </p:cNvPr>
          <p:cNvPicPr>
            <a:picLocks noChangeAspect="1"/>
          </p:cNvPicPr>
          <p:nvPr/>
        </p:nvPicPr>
        <p:blipFill>
          <a:blip r:embed="rId4"/>
          <a:stretch>
            <a:fillRect/>
          </a:stretch>
        </p:blipFill>
        <p:spPr>
          <a:xfrm>
            <a:off x="7623221" y="1201018"/>
            <a:ext cx="4568779" cy="2343511"/>
          </a:xfrm>
          <a:prstGeom prst="rect">
            <a:avLst/>
          </a:prstGeom>
        </p:spPr>
      </p:pic>
      <p:cxnSp>
        <p:nvCxnSpPr>
          <p:cNvPr id="5" name="Straight Connector 4">
            <a:extLst>
              <a:ext uri="{FF2B5EF4-FFF2-40B4-BE49-F238E27FC236}">
                <a16:creationId xmlns:a16="http://schemas.microsoft.com/office/drawing/2014/main" id="{F1097AEA-96D9-4870-E117-B558FAE632F0}"/>
              </a:ext>
            </a:extLst>
          </p:cNvPr>
          <p:cNvCxnSpPr>
            <a:cxnSpLocks/>
          </p:cNvCxnSpPr>
          <p:nvPr/>
        </p:nvCxnSpPr>
        <p:spPr>
          <a:xfrm>
            <a:off x="0" y="2659408"/>
            <a:ext cx="7541514"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94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6921" y="528735"/>
            <a:ext cx="2730058" cy="690465"/>
          </a:xfrm>
        </p:spPr>
        <p:txBody>
          <a:bodyPr/>
          <a:lstStyle/>
          <a:p>
            <a:r>
              <a:rPr lang="en-IN" spc="0" dirty="0">
                <a:solidFill>
                  <a:srgbClr val="FFC000"/>
                </a:solidFill>
                <a:highlight>
                  <a:srgbClr val="008080"/>
                </a:highlight>
                <a:latin typeface="Calibri" panose="020F0502020204030204" pitchFamily="34" charset="0"/>
                <a:ea typeface="Calibri" panose="020F0502020204030204" pitchFamily="34" charset="0"/>
                <a:cs typeface="Calibri" panose="020F0502020204030204" pitchFamily="34" charset="0"/>
              </a:rPr>
              <a:t>INSIGHTS -</a:t>
            </a:r>
          </a:p>
        </p:txBody>
      </p:sp>
      <p:sp>
        <p:nvSpPr>
          <p:cNvPr id="4" name="Text Placeholder 3">
            <a:extLst>
              <a:ext uri="{FF2B5EF4-FFF2-40B4-BE49-F238E27FC236}">
                <a16:creationId xmlns:a16="http://schemas.microsoft.com/office/drawing/2014/main" id="{4BE59669-5F46-D719-E071-585FA9C27AC1}"/>
              </a:ext>
            </a:extLst>
          </p:cNvPr>
          <p:cNvSpPr>
            <a:spLocks noGrp="1"/>
          </p:cNvSpPr>
          <p:nvPr>
            <p:ph type="body" sz="half" idx="2"/>
          </p:nvPr>
        </p:nvSpPr>
        <p:spPr>
          <a:xfrm>
            <a:off x="7865707" y="1578753"/>
            <a:ext cx="3974840" cy="4591892"/>
          </a:xfrm>
        </p:spPr>
        <p:txBody>
          <a:bodyPr/>
          <a:lstStyle/>
          <a:p>
            <a:r>
              <a:rPr lang="en-IN" dirty="0"/>
              <a:t>Drawdown – Lower is the better</a:t>
            </a:r>
          </a:p>
          <a:p>
            <a:r>
              <a:rPr lang="en-IN" dirty="0"/>
              <a:t>FMCG is the least Drawdown sector</a:t>
            </a:r>
          </a:p>
          <a:p>
            <a:r>
              <a:rPr lang="en-IN" dirty="0"/>
              <a:t>Banking is the most Drawdown sector</a:t>
            </a:r>
          </a:p>
        </p:txBody>
      </p:sp>
      <p:sp>
        <p:nvSpPr>
          <p:cNvPr id="5" name="Content Placeholder 4">
            <a:extLst>
              <a:ext uri="{FF2B5EF4-FFF2-40B4-BE49-F238E27FC236}">
                <a16:creationId xmlns:a16="http://schemas.microsoft.com/office/drawing/2014/main" id="{0BBE3A20-2066-3E2D-CD71-7213751B92F3}"/>
              </a:ext>
            </a:extLst>
          </p:cNvPr>
          <p:cNvSpPr>
            <a:spLocks noGrp="1"/>
          </p:cNvSpPr>
          <p:nvPr>
            <p:ph idx="1"/>
          </p:nvPr>
        </p:nvSpPr>
        <p:spPr>
          <a:xfrm>
            <a:off x="-25772" y="82309"/>
            <a:ext cx="7374194" cy="5250024"/>
          </a:xfrm>
        </p:spPr>
        <p:txBody>
          <a:bodyPr/>
          <a:lstStyle/>
          <a:p>
            <a:pPr>
              <a:lnSpc>
                <a:spcPct val="100000"/>
              </a:lnSpc>
            </a:pPr>
            <a:r>
              <a:rPr lang="en-IN" sz="2800" dirty="0">
                <a:solidFill>
                  <a:schemeClr val="accent1"/>
                </a:solidFill>
                <a:latin typeface="Algerian" panose="04020705040A02060702" pitchFamily="82" charset="0"/>
              </a:rPr>
              <a:t>Drawdown (fall in price) – </a:t>
            </a:r>
          </a:p>
          <a:p>
            <a:pPr marL="0" indent="0">
              <a:lnSpc>
                <a:spcPct val="100000"/>
              </a:lnSpc>
              <a:buNone/>
            </a:pPr>
            <a:r>
              <a:rPr lang="en-IN" sz="2400" u="sng" dirty="0">
                <a:solidFill>
                  <a:schemeClr val="tx1"/>
                </a:solidFill>
                <a:effectLst>
                  <a:outerShdw blurRad="38100" dist="38100" dir="2700000" algn="tl">
                    <a:srgbClr val="000000">
                      <a:alpha val="43137"/>
                    </a:srgbClr>
                  </a:outerShdw>
                </a:effectLst>
              </a:rPr>
              <a:t>Drawdown</a:t>
            </a:r>
            <a:r>
              <a:rPr lang="en-IN" sz="2400" dirty="0">
                <a:solidFill>
                  <a:schemeClr val="tx1"/>
                </a:solidFill>
              </a:rPr>
              <a:t> – </a:t>
            </a:r>
            <a:r>
              <a:rPr lang="en-US" sz="2000" dirty="0">
                <a:solidFill>
                  <a:schemeClr val="tx1"/>
                </a:solidFill>
              </a:rPr>
              <a:t>A drawdown is defined as the percentage of decline in the value over a period before it bounces back to the original value or beyond. It is expressed as the difference between the highest, i.e., the peak and the lowest.</a:t>
            </a:r>
            <a:r>
              <a:rPr lang="en-IN" sz="2000" dirty="0">
                <a:solidFill>
                  <a:schemeClr val="tx1"/>
                </a:solidFill>
              </a:rPr>
              <a:t>	</a:t>
            </a:r>
          </a:p>
          <a:p>
            <a:pPr marL="4572" lvl="1" indent="0">
              <a:buNone/>
            </a:pPr>
            <a:r>
              <a:rPr lang="en-IN" sz="2000" dirty="0">
                <a:solidFill>
                  <a:schemeClr val="tx1"/>
                </a:solidFill>
              </a:rPr>
              <a:t>  </a:t>
            </a:r>
          </a:p>
          <a:p>
            <a:pPr marL="4572" lvl="1" indent="0">
              <a:buNone/>
            </a:pPr>
            <a:r>
              <a:rPr lang="en-IN" sz="2000" b="1" dirty="0">
                <a:solidFill>
                  <a:schemeClr val="tx1"/>
                </a:solidFill>
              </a:rPr>
              <a:t>Formula Used –</a:t>
            </a:r>
            <a:r>
              <a:rPr lang="en-IN" sz="2000" dirty="0">
                <a:solidFill>
                  <a:schemeClr val="tx1"/>
                </a:solidFill>
              </a:rPr>
              <a:t>			    </a:t>
            </a:r>
          </a:p>
          <a:p>
            <a:pPr marL="4572" lvl="1" indent="0">
              <a:buNone/>
            </a:pPr>
            <a:r>
              <a:rPr lang="en-IN" sz="2000" dirty="0">
                <a:solidFill>
                  <a:schemeClr val="tx1"/>
                </a:solidFill>
              </a:rPr>
              <a:t>		 </a:t>
            </a:r>
            <a:r>
              <a:rPr lang="en-IN" sz="2000" b="1" dirty="0">
                <a:solidFill>
                  <a:schemeClr val="tx1"/>
                </a:solidFill>
              </a:rPr>
              <a:t>Percent Increase =                           </a:t>
            </a:r>
            <a:endParaRPr lang="en-IN" sz="2000" dirty="0">
              <a:solidFill>
                <a:schemeClr val="tx1"/>
              </a:solidFill>
            </a:endParaRPr>
          </a:p>
        </p:txBody>
      </p:sp>
      <p:cxnSp>
        <p:nvCxnSpPr>
          <p:cNvPr id="6" name="Straight Connector 5">
            <a:extLst>
              <a:ext uri="{FF2B5EF4-FFF2-40B4-BE49-F238E27FC236}">
                <a16:creationId xmlns:a16="http://schemas.microsoft.com/office/drawing/2014/main" id="{44DB102E-48B2-956A-6562-F2E2F6DBC60C}"/>
              </a:ext>
            </a:extLst>
          </p:cNvPr>
          <p:cNvCxnSpPr>
            <a:cxnSpLocks/>
          </p:cNvCxnSpPr>
          <p:nvPr/>
        </p:nvCxnSpPr>
        <p:spPr>
          <a:xfrm>
            <a:off x="76019" y="620471"/>
            <a:ext cx="7376833" cy="0"/>
          </a:xfrm>
          <a:prstGeom prst="line">
            <a:avLst/>
          </a:prstGeom>
        </p:spPr>
        <p:style>
          <a:lnRef idx="3">
            <a:schemeClr val="accent4"/>
          </a:lnRef>
          <a:fillRef idx="0">
            <a:schemeClr val="accent4"/>
          </a:fillRef>
          <a:effectRef idx="2">
            <a:schemeClr val="accent4"/>
          </a:effectRef>
          <a:fontRef idx="minor">
            <a:schemeClr val="tx1"/>
          </a:fontRef>
        </p:style>
      </p:cxnSp>
      <p:sp>
        <p:nvSpPr>
          <p:cNvPr id="3" name="TextBox 2">
            <a:extLst>
              <a:ext uri="{FF2B5EF4-FFF2-40B4-BE49-F238E27FC236}">
                <a16:creationId xmlns:a16="http://schemas.microsoft.com/office/drawing/2014/main" id="{F5AF8B5F-0F66-47A6-DFAA-321187BC52C5}"/>
              </a:ext>
            </a:extLst>
          </p:cNvPr>
          <p:cNvSpPr txBox="1"/>
          <p:nvPr/>
        </p:nvSpPr>
        <p:spPr>
          <a:xfrm>
            <a:off x="5090007" y="165311"/>
            <a:ext cx="2517058" cy="338554"/>
          </a:xfrm>
          <a:prstGeom prst="rect">
            <a:avLst/>
          </a:prstGeom>
          <a:noFill/>
        </p:spPr>
        <p:txBody>
          <a:bodyPr wrap="square" rtlCol="0">
            <a:spAutoFit/>
          </a:bodyPr>
          <a:lstStyle/>
          <a:p>
            <a:r>
              <a:rPr lang="en-IN" sz="1600" dirty="0"/>
              <a:t>(2020-02-20 to 2020-03-23) </a:t>
            </a:r>
          </a:p>
        </p:txBody>
      </p:sp>
      <p:cxnSp>
        <p:nvCxnSpPr>
          <p:cNvPr id="8" name="Straight Connector 7">
            <a:extLst>
              <a:ext uri="{FF2B5EF4-FFF2-40B4-BE49-F238E27FC236}">
                <a16:creationId xmlns:a16="http://schemas.microsoft.com/office/drawing/2014/main" id="{0AFEF265-7CAF-681E-3FC5-3B7347C47C0A}"/>
              </a:ext>
            </a:extLst>
          </p:cNvPr>
          <p:cNvCxnSpPr>
            <a:cxnSpLocks/>
          </p:cNvCxnSpPr>
          <p:nvPr/>
        </p:nvCxnSpPr>
        <p:spPr>
          <a:xfrm>
            <a:off x="3942736" y="2654710"/>
            <a:ext cx="241873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Chart 6">
            <a:extLst>
              <a:ext uri="{FF2B5EF4-FFF2-40B4-BE49-F238E27FC236}">
                <a16:creationId xmlns:a16="http://schemas.microsoft.com/office/drawing/2014/main" id="{C21494BF-6528-846D-630F-47388EB46C0D}"/>
              </a:ext>
            </a:extLst>
          </p:cNvPr>
          <p:cNvGraphicFramePr/>
          <p:nvPr>
            <p:extLst>
              <p:ext uri="{D42A27DB-BD31-4B8C-83A1-F6EECF244321}">
                <p14:modId xmlns:p14="http://schemas.microsoft.com/office/powerpoint/2010/main" val="579674670"/>
              </p:ext>
            </p:extLst>
          </p:nvPr>
        </p:nvGraphicFramePr>
        <p:xfrm>
          <a:off x="482495" y="3116374"/>
          <a:ext cx="6527905" cy="357348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FB5FCC2B-7F64-5F57-EB0D-AA1EECB10151}"/>
              </a:ext>
            </a:extLst>
          </p:cNvPr>
          <p:cNvSpPr txBox="1"/>
          <p:nvPr/>
        </p:nvSpPr>
        <p:spPr>
          <a:xfrm>
            <a:off x="3942736" y="2331544"/>
            <a:ext cx="2536722" cy="646331"/>
          </a:xfrm>
          <a:prstGeom prst="rect">
            <a:avLst/>
          </a:prstGeom>
          <a:noFill/>
        </p:spPr>
        <p:txBody>
          <a:bodyPr wrap="square" rtlCol="0">
            <a:spAutoFit/>
          </a:bodyPr>
          <a:lstStyle/>
          <a:p>
            <a:r>
              <a:rPr lang="en-IN" sz="1800" b="1" dirty="0">
                <a:solidFill>
                  <a:schemeClr val="tx1"/>
                </a:solidFill>
              </a:rPr>
              <a:t>Final Value – Initial Value</a:t>
            </a:r>
          </a:p>
          <a:p>
            <a:r>
              <a:rPr lang="en-IN" sz="1800" b="1" dirty="0">
                <a:solidFill>
                  <a:schemeClr val="tx1"/>
                </a:solidFill>
              </a:rPr>
              <a:t>	 Initial Value</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AF1EA9-94EC-C536-D6E8-EFFEFAB17F49}"/>
                  </a:ext>
                </a:extLst>
              </p:cNvPr>
              <p:cNvSpPr txBox="1"/>
              <p:nvPr/>
            </p:nvSpPr>
            <p:spPr>
              <a:xfrm>
                <a:off x="6398202" y="2516209"/>
                <a:ext cx="910506" cy="276999"/>
              </a:xfrm>
              <a:prstGeom prst="rect">
                <a:avLst/>
              </a:prstGeom>
              <a:noFill/>
            </p:spPr>
            <p:txBody>
              <a:bodyPr wrap="none" lIns="0" tIns="0" rIns="0" bIns="0" rtlCol="0">
                <a:spAutoFit/>
              </a:bodyPr>
              <a:lstStyle/>
              <a:p>
                <a:r>
                  <a:rPr lang="en-IN" dirty="0"/>
                  <a:t> </a:t>
                </a:r>
                <a14:m>
                  <m:oMath xmlns:m="http://schemas.openxmlformats.org/officeDocument/2006/math">
                    <m:r>
                      <a:rPr lang="en-IN" smtClean="0">
                        <a:latin typeface="Cambria Math" panose="02040503050406030204" pitchFamily="18" charset="0"/>
                      </a:rPr>
                      <m:t>×</m:t>
                    </m:r>
                    <m:r>
                      <a:rPr lang="en-IN" b="0" i="0" smtClean="0">
                        <a:latin typeface="Cambria Math" panose="02040503050406030204" pitchFamily="18" charset="0"/>
                      </a:rPr>
                      <m:t>100 %</m:t>
                    </m:r>
                  </m:oMath>
                </a14:m>
                <a:endParaRPr lang="en-IN" dirty="0"/>
              </a:p>
            </p:txBody>
          </p:sp>
        </mc:Choice>
        <mc:Fallback xmlns="">
          <p:sp>
            <p:nvSpPr>
              <p:cNvPr id="11" name="TextBox 10">
                <a:extLst>
                  <a:ext uri="{FF2B5EF4-FFF2-40B4-BE49-F238E27FC236}">
                    <a16:creationId xmlns:a16="http://schemas.microsoft.com/office/drawing/2014/main" id="{DDAF1EA9-94EC-C536-D6E8-EFFEFAB17F49}"/>
                  </a:ext>
                </a:extLst>
              </p:cNvPr>
              <p:cNvSpPr txBox="1">
                <a:spLocks noRot="1" noChangeAspect="1" noMove="1" noResize="1" noEditPoints="1" noAdjustHandles="1" noChangeArrowheads="1" noChangeShapeType="1" noTextEdit="1"/>
              </p:cNvSpPr>
              <p:nvPr/>
            </p:nvSpPr>
            <p:spPr>
              <a:xfrm>
                <a:off x="6398202" y="2516209"/>
                <a:ext cx="910506" cy="276999"/>
              </a:xfrm>
              <a:prstGeom prst="rect">
                <a:avLst/>
              </a:prstGeom>
              <a:blipFill>
                <a:blip r:embed="rId3"/>
                <a:stretch>
                  <a:fillRect l="-1342" r="-9396" b="-13333"/>
                </a:stretch>
              </a:blipFill>
            </p:spPr>
            <p:txBody>
              <a:bodyPr/>
              <a:lstStyle/>
              <a:p>
                <a:r>
                  <a:rPr lang="en-IN">
                    <a:noFill/>
                  </a:rPr>
                  <a:t> </a:t>
                </a:r>
              </a:p>
            </p:txBody>
          </p:sp>
        </mc:Fallback>
      </mc:AlternateContent>
    </p:spTree>
    <p:extLst>
      <p:ext uri="{BB962C8B-B14F-4D97-AF65-F5344CB8AC3E}">
        <p14:creationId xmlns:p14="http://schemas.microsoft.com/office/powerpoint/2010/main" val="1928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F843-7BB0-672E-C970-82E330F4932E}"/>
              </a:ext>
            </a:extLst>
          </p:cNvPr>
          <p:cNvSpPr>
            <a:spLocks noGrp="1"/>
          </p:cNvSpPr>
          <p:nvPr>
            <p:ph type="title"/>
          </p:nvPr>
        </p:nvSpPr>
        <p:spPr>
          <a:xfrm>
            <a:off x="7885469" y="74328"/>
            <a:ext cx="3383280" cy="614057"/>
          </a:xfrm>
        </p:spPr>
        <p:txBody>
          <a:bodyPr/>
          <a:lstStyle/>
          <a:p>
            <a:pPr marL="457200" indent="-457200">
              <a:buFont typeface="Wingdings" panose="05000000000000000000" pitchFamily="2" charset="2"/>
              <a:buChar char="Ø"/>
            </a:pPr>
            <a:r>
              <a:rPr lang="en-IN" sz="2800" dirty="0">
                <a:solidFill>
                  <a:schemeClr val="tx1">
                    <a:lumMod val="95000"/>
                    <a:lumOff val="5000"/>
                  </a:schemeClr>
                </a:solidFill>
              </a:rPr>
              <a:t>IT Drawdown</a:t>
            </a:r>
          </a:p>
        </p:txBody>
      </p:sp>
      <p:pic>
        <p:nvPicPr>
          <p:cNvPr id="6" name="Content Placeholder 5">
            <a:extLst>
              <a:ext uri="{FF2B5EF4-FFF2-40B4-BE49-F238E27FC236}">
                <a16:creationId xmlns:a16="http://schemas.microsoft.com/office/drawing/2014/main" id="{471D84ED-F616-D1A5-DD44-D03A814280F3}"/>
              </a:ext>
            </a:extLst>
          </p:cNvPr>
          <p:cNvPicPr>
            <a:picLocks noGrp="1" noChangeAspect="1"/>
          </p:cNvPicPr>
          <p:nvPr>
            <p:ph idx="1"/>
          </p:nvPr>
        </p:nvPicPr>
        <p:blipFill rotWithShape="1">
          <a:blip r:embed="rId2"/>
          <a:srcRect l="5180" b="75781"/>
          <a:stretch/>
        </p:blipFill>
        <p:spPr>
          <a:xfrm>
            <a:off x="0" y="852457"/>
            <a:ext cx="7443019" cy="539561"/>
          </a:xfrm>
        </p:spPr>
      </p:pic>
      <p:pic>
        <p:nvPicPr>
          <p:cNvPr id="8" name="Picture 7">
            <a:extLst>
              <a:ext uri="{FF2B5EF4-FFF2-40B4-BE49-F238E27FC236}">
                <a16:creationId xmlns:a16="http://schemas.microsoft.com/office/drawing/2014/main" id="{9F128103-837C-8BB2-69A1-CD2507EB1167}"/>
              </a:ext>
            </a:extLst>
          </p:cNvPr>
          <p:cNvPicPr>
            <a:picLocks noChangeAspect="1"/>
          </p:cNvPicPr>
          <p:nvPr/>
        </p:nvPicPr>
        <p:blipFill rotWithShape="1">
          <a:blip r:embed="rId3"/>
          <a:srcRect l="4115" t="-229" b="79987"/>
          <a:stretch/>
        </p:blipFill>
        <p:spPr>
          <a:xfrm>
            <a:off x="35859" y="2914922"/>
            <a:ext cx="7407156" cy="539560"/>
          </a:xfrm>
          <a:prstGeom prst="rect">
            <a:avLst/>
          </a:prstGeom>
        </p:spPr>
      </p:pic>
      <p:pic>
        <p:nvPicPr>
          <p:cNvPr id="10" name="Picture 9">
            <a:extLst>
              <a:ext uri="{FF2B5EF4-FFF2-40B4-BE49-F238E27FC236}">
                <a16:creationId xmlns:a16="http://schemas.microsoft.com/office/drawing/2014/main" id="{C519D4C6-73B3-888E-6E7C-FC058891C6FC}"/>
              </a:ext>
            </a:extLst>
          </p:cNvPr>
          <p:cNvPicPr>
            <a:picLocks noChangeAspect="1"/>
          </p:cNvPicPr>
          <p:nvPr/>
        </p:nvPicPr>
        <p:blipFill rotWithShape="1">
          <a:blip r:embed="rId4"/>
          <a:srcRect l="4988" t="958" b="78364"/>
          <a:stretch/>
        </p:blipFill>
        <p:spPr>
          <a:xfrm>
            <a:off x="35859" y="5013499"/>
            <a:ext cx="7407156" cy="614056"/>
          </a:xfrm>
          <a:prstGeom prst="rect">
            <a:avLst/>
          </a:prstGeom>
        </p:spPr>
      </p:pic>
      <p:cxnSp>
        <p:nvCxnSpPr>
          <p:cNvPr id="12" name="Straight Connector 11">
            <a:extLst>
              <a:ext uri="{FF2B5EF4-FFF2-40B4-BE49-F238E27FC236}">
                <a16:creationId xmlns:a16="http://schemas.microsoft.com/office/drawing/2014/main" id="{884BF74E-585D-56EE-F3BF-6A244B241D05}"/>
              </a:ext>
            </a:extLst>
          </p:cNvPr>
          <p:cNvCxnSpPr/>
          <p:nvPr/>
        </p:nvCxnSpPr>
        <p:spPr>
          <a:xfrm>
            <a:off x="35859" y="1838632"/>
            <a:ext cx="784961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91BB5EBA-A355-3649-7EF6-D2EFB21B6E61}"/>
              </a:ext>
            </a:extLst>
          </p:cNvPr>
          <p:cNvCxnSpPr/>
          <p:nvPr/>
        </p:nvCxnSpPr>
        <p:spPr>
          <a:xfrm>
            <a:off x="35859" y="4001729"/>
            <a:ext cx="7639667"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Title 1">
            <a:extLst>
              <a:ext uri="{FF2B5EF4-FFF2-40B4-BE49-F238E27FC236}">
                <a16:creationId xmlns:a16="http://schemas.microsoft.com/office/drawing/2014/main" id="{4B1AF932-6D53-CB5F-6C70-725A35C565E9}"/>
              </a:ext>
            </a:extLst>
          </p:cNvPr>
          <p:cNvSpPr txBox="1">
            <a:spLocks/>
          </p:cNvSpPr>
          <p:nvPr/>
        </p:nvSpPr>
        <p:spPr>
          <a:xfrm>
            <a:off x="7885469" y="2090108"/>
            <a:ext cx="3596300" cy="61405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marL="457200" indent="-457200">
              <a:buFont typeface="Wingdings" panose="05000000000000000000" pitchFamily="2" charset="2"/>
              <a:buChar char="Ø"/>
            </a:pPr>
            <a:r>
              <a:rPr lang="en-IN" sz="2800" dirty="0">
                <a:solidFill>
                  <a:schemeClr val="tx1">
                    <a:lumMod val="95000"/>
                    <a:lumOff val="5000"/>
                  </a:schemeClr>
                </a:solidFill>
              </a:rPr>
              <a:t>FMCG Drawdown</a:t>
            </a:r>
          </a:p>
        </p:txBody>
      </p:sp>
      <p:sp>
        <p:nvSpPr>
          <p:cNvPr id="5" name="Title 1">
            <a:extLst>
              <a:ext uri="{FF2B5EF4-FFF2-40B4-BE49-F238E27FC236}">
                <a16:creationId xmlns:a16="http://schemas.microsoft.com/office/drawing/2014/main" id="{24E302ED-347C-4066-5139-A3011871B59C}"/>
              </a:ext>
            </a:extLst>
          </p:cNvPr>
          <p:cNvSpPr txBox="1">
            <a:spLocks/>
          </p:cNvSpPr>
          <p:nvPr/>
        </p:nvSpPr>
        <p:spPr>
          <a:xfrm>
            <a:off x="7885468" y="4105665"/>
            <a:ext cx="3383280" cy="61405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marL="457200" indent="-457200">
              <a:buFont typeface="Wingdings" panose="05000000000000000000" pitchFamily="2" charset="2"/>
              <a:buChar char="Ø"/>
            </a:pPr>
            <a:r>
              <a:rPr lang="en-IN" sz="2800" dirty="0">
                <a:solidFill>
                  <a:schemeClr val="tx1">
                    <a:lumMod val="95000"/>
                    <a:lumOff val="5000"/>
                  </a:schemeClr>
                </a:solidFill>
              </a:rPr>
              <a:t>Bank Drawdown</a:t>
            </a:r>
          </a:p>
        </p:txBody>
      </p:sp>
      <p:pic>
        <p:nvPicPr>
          <p:cNvPr id="7" name="Picture 6">
            <a:extLst>
              <a:ext uri="{FF2B5EF4-FFF2-40B4-BE49-F238E27FC236}">
                <a16:creationId xmlns:a16="http://schemas.microsoft.com/office/drawing/2014/main" id="{D2374458-11D1-B62E-858B-ABA1205943D6}"/>
              </a:ext>
            </a:extLst>
          </p:cNvPr>
          <p:cNvPicPr>
            <a:picLocks noChangeAspect="1"/>
          </p:cNvPicPr>
          <p:nvPr/>
        </p:nvPicPr>
        <p:blipFill rotWithShape="1">
          <a:blip r:embed="rId5"/>
          <a:srcRect l="6638" t="-37" r="4244" b="87032"/>
          <a:stretch/>
        </p:blipFill>
        <p:spPr>
          <a:xfrm>
            <a:off x="-1" y="154367"/>
            <a:ext cx="7443018" cy="801431"/>
          </a:xfrm>
          <a:prstGeom prst="rect">
            <a:avLst/>
          </a:prstGeom>
        </p:spPr>
      </p:pic>
      <p:pic>
        <p:nvPicPr>
          <p:cNvPr id="11" name="Picture 10">
            <a:extLst>
              <a:ext uri="{FF2B5EF4-FFF2-40B4-BE49-F238E27FC236}">
                <a16:creationId xmlns:a16="http://schemas.microsoft.com/office/drawing/2014/main" id="{C518FC78-4BF0-772E-BBED-02E42EA166D2}"/>
              </a:ext>
            </a:extLst>
          </p:cNvPr>
          <p:cNvPicPr>
            <a:picLocks noChangeAspect="1"/>
          </p:cNvPicPr>
          <p:nvPr/>
        </p:nvPicPr>
        <p:blipFill rotWithShape="1">
          <a:blip r:embed="rId5"/>
          <a:srcRect l="6772" t="15605" b="71208"/>
          <a:stretch/>
        </p:blipFill>
        <p:spPr>
          <a:xfrm>
            <a:off x="-4" y="2090108"/>
            <a:ext cx="7443019" cy="812492"/>
          </a:xfrm>
          <a:prstGeom prst="rect">
            <a:avLst/>
          </a:prstGeom>
        </p:spPr>
      </p:pic>
      <p:pic>
        <p:nvPicPr>
          <p:cNvPr id="15" name="Picture 14">
            <a:extLst>
              <a:ext uri="{FF2B5EF4-FFF2-40B4-BE49-F238E27FC236}">
                <a16:creationId xmlns:a16="http://schemas.microsoft.com/office/drawing/2014/main" id="{77F5F018-18D5-57AD-5B61-7F58773AE7E4}"/>
              </a:ext>
            </a:extLst>
          </p:cNvPr>
          <p:cNvPicPr>
            <a:picLocks noChangeAspect="1"/>
          </p:cNvPicPr>
          <p:nvPr/>
        </p:nvPicPr>
        <p:blipFill rotWithShape="1">
          <a:blip r:embed="rId5"/>
          <a:srcRect l="7541" t="32052" r="827" b="53397"/>
          <a:stretch/>
        </p:blipFill>
        <p:spPr>
          <a:xfrm>
            <a:off x="35859" y="4203001"/>
            <a:ext cx="7407156" cy="897858"/>
          </a:xfrm>
          <a:prstGeom prst="rect">
            <a:avLst/>
          </a:prstGeom>
        </p:spPr>
      </p:pic>
      <p:pic>
        <p:nvPicPr>
          <p:cNvPr id="17" name="Picture 16">
            <a:extLst>
              <a:ext uri="{FF2B5EF4-FFF2-40B4-BE49-F238E27FC236}">
                <a16:creationId xmlns:a16="http://schemas.microsoft.com/office/drawing/2014/main" id="{D76793C3-837F-2255-E096-984776CABEE2}"/>
              </a:ext>
            </a:extLst>
          </p:cNvPr>
          <p:cNvPicPr>
            <a:picLocks noChangeAspect="1"/>
          </p:cNvPicPr>
          <p:nvPr/>
        </p:nvPicPr>
        <p:blipFill rotWithShape="1">
          <a:blip r:embed="rId2"/>
          <a:srcRect l="1707" t="56910" r="89179" b="17103"/>
          <a:stretch/>
        </p:blipFill>
        <p:spPr>
          <a:xfrm>
            <a:off x="8493758" y="807458"/>
            <a:ext cx="2166701" cy="801430"/>
          </a:xfrm>
          <a:prstGeom prst="rect">
            <a:avLst/>
          </a:prstGeom>
        </p:spPr>
      </p:pic>
      <p:pic>
        <p:nvPicPr>
          <p:cNvPr id="19" name="Picture 18">
            <a:extLst>
              <a:ext uri="{FF2B5EF4-FFF2-40B4-BE49-F238E27FC236}">
                <a16:creationId xmlns:a16="http://schemas.microsoft.com/office/drawing/2014/main" id="{50264138-2467-5480-A5D2-D719E23A5059}"/>
              </a:ext>
            </a:extLst>
          </p:cNvPr>
          <p:cNvPicPr>
            <a:picLocks noChangeAspect="1"/>
          </p:cNvPicPr>
          <p:nvPr/>
        </p:nvPicPr>
        <p:blipFill rotWithShape="1">
          <a:blip r:embed="rId6"/>
          <a:srcRect l="333" t="54507" r="89716" b="25328"/>
          <a:stretch/>
        </p:blipFill>
        <p:spPr>
          <a:xfrm>
            <a:off x="8493759" y="2821858"/>
            <a:ext cx="2166700" cy="812492"/>
          </a:xfrm>
          <a:prstGeom prst="rect">
            <a:avLst/>
          </a:prstGeom>
        </p:spPr>
      </p:pic>
      <p:pic>
        <p:nvPicPr>
          <p:cNvPr id="21" name="Picture 20">
            <a:extLst>
              <a:ext uri="{FF2B5EF4-FFF2-40B4-BE49-F238E27FC236}">
                <a16:creationId xmlns:a16="http://schemas.microsoft.com/office/drawing/2014/main" id="{E35C46A3-E693-3545-F50B-01CDB592C2B7}"/>
              </a:ext>
            </a:extLst>
          </p:cNvPr>
          <p:cNvPicPr>
            <a:picLocks noChangeAspect="1"/>
          </p:cNvPicPr>
          <p:nvPr/>
        </p:nvPicPr>
        <p:blipFill rotWithShape="1">
          <a:blip r:embed="rId4"/>
          <a:srcRect l="1027" t="69695" r="88542" b="8703"/>
          <a:stretch/>
        </p:blipFill>
        <p:spPr>
          <a:xfrm>
            <a:off x="8493758" y="4799245"/>
            <a:ext cx="2168215" cy="897858"/>
          </a:xfrm>
          <a:prstGeom prst="rect">
            <a:avLst/>
          </a:prstGeom>
        </p:spPr>
      </p:pic>
    </p:spTree>
    <p:extLst>
      <p:ext uri="{BB962C8B-B14F-4D97-AF65-F5344CB8AC3E}">
        <p14:creationId xmlns:p14="http://schemas.microsoft.com/office/powerpoint/2010/main" val="197756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6921" y="528735"/>
            <a:ext cx="2730058" cy="690465"/>
          </a:xfrm>
        </p:spPr>
        <p:txBody>
          <a:bodyPr/>
          <a:lstStyle/>
          <a:p>
            <a:r>
              <a:rPr lang="en-IN" spc="0" dirty="0">
                <a:solidFill>
                  <a:srgbClr val="FFC000"/>
                </a:solidFill>
                <a:highlight>
                  <a:srgbClr val="008080"/>
                </a:highlight>
                <a:latin typeface="Calibri" panose="020F0502020204030204" pitchFamily="34" charset="0"/>
                <a:ea typeface="Calibri" panose="020F0502020204030204" pitchFamily="34" charset="0"/>
                <a:cs typeface="Calibri" panose="020F0502020204030204" pitchFamily="34" charset="0"/>
              </a:rPr>
              <a:t>INSIGHTS -</a:t>
            </a:r>
          </a:p>
        </p:txBody>
      </p:sp>
      <p:sp>
        <p:nvSpPr>
          <p:cNvPr id="4" name="Text Placeholder 3">
            <a:extLst>
              <a:ext uri="{FF2B5EF4-FFF2-40B4-BE49-F238E27FC236}">
                <a16:creationId xmlns:a16="http://schemas.microsoft.com/office/drawing/2014/main" id="{4BE59669-5F46-D719-E071-585FA9C27AC1}"/>
              </a:ext>
            </a:extLst>
          </p:cNvPr>
          <p:cNvSpPr>
            <a:spLocks noGrp="1"/>
          </p:cNvSpPr>
          <p:nvPr>
            <p:ph type="body" sz="half" idx="2"/>
          </p:nvPr>
        </p:nvSpPr>
        <p:spPr>
          <a:xfrm>
            <a:off x="7865707" y="1578753"/>
            <a:ext cx="3974840" cy="4591892"/>
          </a:xfrm>
        </p:spPr>
        <p:txBody>
          <a:bodyPr/>
          <a:lstStyle/>
          <a:p>
            <a:r>
              <a:rPr lang="en-IN" dirty="0"/>
              <a:t>Recovery Days – Lesser the better</a:t>
            </a:r>
          </a:p>
          <a:p>
            <a:r>
              <a:rPr lang="en-IN" dirty="0"/>
              <a:t>FMCG – Fastest Recovery</a:t>
            </a:r>
          </a:p>
          <a:p>
            <a:r>
              <a:rPr lang="en-IN" dirty="0"/>
              <a:t>Banking  - Slowest Recovery</a:t>
            </a:r>
          </a:p>
        </p:txBody>
      </p:sp>
      <p:sp>
        <p:nvSpPr>
          <p:cNvPr id="5" name="Content Placeholder 4">
            <a:extLst>
              <a:ext uri="{FF2B5EF4-FFF2-40B4-BE49-F238E27FC236}">
                <a16:creationId xmlns:a16="http://schemas.microsoft.com/office/drawing/2014/main" id="{0BBE3A20-2066-3E2D-CD71-7213751B92F3}"/>
              </a:ext>
            </a:extLst>
          </p:cNvPr>
          <p:cNvSpPr>
            <a:spLocks noGrp="1"/>
          </p:cNvSpPr>
          <p:nvPr>
            <p:ph idx="1"/>
          </p:nvPr>
        </p:nvSpPr>
        <p:spPr>
          <a:xfrm>
            <a:off x="0" y="127819"/>
            <a:ext cx="7374194" cy="5265175"/>
          </a:xfrm>
        </p:spPr>
        <p:txBody>
          <a:bodyPr/>
          <a:lstStyle/>
          <a:p>
            <a:pPr>
              <a:lnSpc>
                <a:spcPct val="100000"/>
              </a:lnSpc>
            </a:pPr>
            <a:r>
              <a:rPr lang="en-IN" sz="2800" dirty="0">
                <a:solidFill>
                  <a:schemeClr val="accent1"/>
                </a:solidFill>
                <a:latin typeface="Algerian" panose="04020705040A02060702" pitchFamily="82" charset="0"/>
              </a:rPr>
              <a:t>Recovery days– </a:t>
            </a:r>
          </a:p>
          <a:p>
            <a:pPr marL="0" indent="0">
              <a:lnSpc>
                <a:spcPct val="100000"/>
              </a:lnSpc>
              <a:buNone/>
            </a:pPr>
            <a:r>
              <a:rPr lang="en-IN" sz="2400" u="sng" dirty="0">
                <a:solidFill>
                  <a:schemeClr val="tx1"/>
                </a:solidFill>
                <a:effectLst>
                  <a:outerShdw blurRad="38100" dist="38100" dir="2700000" algn="tl">
                    <a:srgbClr val="000000">
                      <a:alpha val="43137"/>
                    </a:srgbClr>
                  </a:outerShdw>
                </a:effectLst>
              </a:rPr>
              <a:t>Recovery Days </a:t>
            </a:r>
            <a:r>
              <a:rPr lang="en-IN" sz="2400" dirty="0">
                <a:solidFill>
                  <a:schemeClr val="tx1"/>
                </a:solidFill>
              </a:rPr>
              <a:t>– Number of days has to taken to close above it’s pre covid price.</a:t>
            </a:r>
          </a:p>
          <a:p>
            <a:pPr marL="4572" lvl="1" indent="0">
              <a:lnSpc>
                <a:spcPct val="100000"/>
              </a:lnSpc>
              <a:buNone/>
            </a:pPr>
            <a:r>
              <a:rPr lang="en-IN" sz="2000" dirty="0">
                <a:solidFill>
                  <a:schemeClr val="tx1"/>
                </a:solidFill>
              </a:rPr>
              <a:t>	</a:t>
            </a:r>
          </a:p>
        </p:txBody>
      </p:sp>
      <p:cxnSp>
        <p:nvCxnSpPr>
          <p:cNvPr id="6" name="Straight Connector 5">
            <a:extLst>
              <a:ext uri="{FF2B5EF4-FFF2-40B4-BE49-F238E27FC236}">
                <a16:creationId xmlns:a16="http://schemas.microsoft.com/office/drawing/2014/main" id="{44DB102E-48B2-956A-6562-F2E2F6DBC60C}"/>
              </a:ext>
            </a:extLst>
          </p:cNvPr>
          <p:cNvCxnSpPr>
            <a:cxnSpLocks/>
          </p:cNvCxnSpPr>
          <p:nvPr/>
        </p:nvCxnSpPr>
        <p:spPr>
          <a:xfrm>
            <a:off x="137651" y="687154"/>
            <a:ext cx="7157884" cy="0"/>
          </a:xfrm>
          <a:prstGeom prst="line">
            <a:avLst/>
          </a:prstGeom>
        </p:spPr>
        <p:style>
          <a:lnRef idx="3">
            <a:schemeClr val="accent4"/>
          </a:lnRef>
          <a:fillRef idx="0">
            <a:schemeClr val="accent4"/>
          </a:fillRef>
          <a:effectRef idx="2">
            <a:schemeClr val="accent4"/>
          </a:effectRef>
          <a:fontRef idx="minor">
            <a:schemeClr val="tx1"/>
          </a:fontRef>
        </p:style>
      </p:cxnSp>
      <p:graphicFrame>
        <p:nvGraphicFramePr>
          <p:cNvPr id="3" name="Chart 2">
            <a:extLst>
              <a:ext uri="{FF2B5EF4-FFF2-40B4-BE49-F238E27FC236}">
                <a16:creationId xmlns:a16="http://schemas.microsoft.com/office/drawing/2014/main" id="{BFEDC702-D5C0-AF4E-7213-34D586B9F12E}"/>
              </a:ext>
            </a:extLst>
          </p:cNvPr>
          <p:cNvGraphicFramePr/>
          <p:nvPr>
            <p:extLst>
              <p:ext uri="{D42A27DB-BD31-4B8C-83A1-F6EECF244321}">
                <p14:modId xmlns:p14="http://schemas.microsoft.com/office/powerpoint/2010/main" val="2051367825"/>
              </p:ext>
            </p:extLst>
          </p:nvPr>
        </p:nvGraphicFramePr>
        <p:xfrm>
          <a:off x="226142" y="2084439"/>
          <a:ext cx="7069393" cy="45224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389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4AA-4C5F-1B06-5048-D66F5715A2F7}"/>
              </a:ext>
            </a:extLst>
          </p:cNvPr>
          <p:cNvSpPr>
            <a:spLocks noGrp="1"/>
          </p:cNvSpPr>
          <p:nvPr>
            <p:ph type="title"/>
          </p:nvPr>
        </p:nvSpPr>
        <p:spPr>
          <a:xfrm>
            <a:off x="7774537" y="151730"/>
            <a:ext cx="3383280" cy="585984"/>
          </a:xfrm>
        </p:spPr>
        <p:txBody>
          <a:bodyPr/>
          <a:lstStyle/>
          <a:p>
            <a:pPr marL="457200" indent="-457200">
              <a:buFont typeface="Wingdings" panose="05000000000000000000" pitchFamily="2" charset="2"/>
              <a:buChar char="Ø"/>
            </a:pPr>
            <a:r>
              <a:rPr lang="en-IN" sz="2800" dirty="0">
                <a:solidFill>
                  <a:schemeClr val="tx1">
                    <a:lumMod val="95000"/>
                    <a:lumOff val="5000"/>
                  </a:schemeClr>
                </a:solidFill>
              </a:rPr>
              <a:t>IT Recovery Days</a:t>
            </a:r>
          </a:p>
        </p:txBody>
      </p:sp>
      <p:pic>
        <p:nvPicPr>
          <p:cNvPr id="10" name="Content Placeholder 9">
            <a:extLst>
              <a:ext uri="{FF2B5EF4-FFF2-40B4-BE49-F238E27FC236}">
                <a16:creationId xmlns:a16="http://schemas.microsoft.com/office/drawing/2014/main" id="{82C1CD0B-44E0-8EF8-7E1B-EF73BBB7F7AF}"/>
              </a:ext>
            </a:extLst>
          </p:cNvPr>
          <p:cNvPicPr>
            <a:picLocks noGrp="1" noChangeAspect="1"/>
          </p:cNvPicPr>
          <p:nvPr>
            <p:ph idx="1"/>
          </p:nvPr>
        </p:nvPicPr>
        <p:blipFill rotWithShape="1">
          <a:blip r:embed="rId2"/>
          <a:srcRect l="4423" b="46521"/>
          <a:stretch/>
        </p:blipFill>
        <p:spPr>
          <a:xfrm>
            <a:off x="0" y="151730"/>
            <a:ext cx="7610168" cy="1362433"/>
          </a:xfrm>
        </p:spPr>
      </p:pic>
      <p:pic>
        <p:nvPicPr>
          <p:cNvPr id="12" name="Picture 11">
            <a:extLst>
              <a:ext uri="{FF2B5EF4-FFF2-40B4-BE49-F238E27FC236}">
                <a16:creationId xmlns:a16="http://schemas.microsoft.com/office/drawing/2014/main" id="{3065A627-EC5F-B8DF-004E-20DBFF23E4B3}"/>
              </a:ext>
            </a:extLst>
          </p:cNvPr>
          <p:cNvPicPr>
            <a:picLocks noChangeAspect="1"/>
          </p:cNvPicPr>
          <p:nvPr/>
        </p:nvPicPr>
        <p:blipFill rotWithShape="1">
          <a:blip r:embed="rId3"/>
          <a:srcRect l="4529" t="-816" b="52416"/>
          <a:stretch/>
        </p:blipFill>
        <p:spPr>
          <a:xfrm>
            <a:off x="-1" y="2666204"/>
            <a:ext cx="7610168" cy="1437333"/>
          </a:xfrm>
          <a:prstGeom prst="rect">
            <a:avLst/>
          </a:prstGeom>
        </p:spPr>
      </p:pic>
      <p:pic>
        <p:nvPicPr>
          <p:cNvPr id="14" name="Picture 13">
            <a:extLst>
              <a:ext uri="{FF2B5EF4-FFF2-40B4-BE49-F238E27FC236}">
                <a16:creationId xmlns:a16="http://schemas.microsoft.com/office/drawing/2014/main" id="{BA04C2B1-8512-A3BA-5058-B03EEED8C321}"/>
              </a:ext>
            </a:extLst>
          </p:cNvPr>
          <p:cNvPicPr>
            <a:picLocks noChangeAspect="1"/>
          </p:cNvPicPr>
          <p:nvPr/>
        </p:nvPicPr>
        <p:blipFill rotWithShape="1">
          <a:blip r:embed="rId4"/>
          <a:srcRect l="4773" b="48201"/>
          <a:stretch/>
        </p:blipFill>
        <p:spPr>
          <a:xfrm>
            <a:off x="-1" y="5256536"/>
            <a:ext cx="7610167" cy="1386033"/>
          </a:xfrm>
          <a:prstGeom prst="rect">
            <a:avLst/>
          </a:prstGeom>
        </p:spPr>
      </p:pic>
      <p:cxnSp>
        <p:nvCxnSpPr>
          <p:cNvPr id="16" name="Straight Connector 15">
            <a:extLst>
              <a:ext uri="{FF2B5EF4-FFF2-40B4-BE49-F238E27FC236}">
                <a16:creationId xmlns:a16="http://schemas.microsoft.com/office/drawing/2014/main" id="{92B87329-C2CD-8564-E60C-AFE78D78C3AF}"/>
              </a:ext>
            </a:extLst>
          </p:cNvPr>
          <p:cNvCxnSpPr/>
          <p:nvPr/>
        </p:nvCxnSpPr>
        <p:spPr>
          <a:xfrm>
            <a:off x="-1" y="2133600"/>
            <a:ext cx="803295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8B5F4A2-FFD3-F3F6-2C2E-397237A6BEA5}"/>
              </a:ext>
            </a:extLst>
          </p:cNvPr>
          <p:cNvCxnSpPr/>
          <p:nvPr/>
        </p:nvCxnSpPr>
        <p:spPr>
          <a:xfrm>
            <a:off x="0" y="4636140"/>
            <a:ext cx="7962397"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Title 1">
            <a:extLst>
              <a:ext uri="{FF2B5EF4-FFF2-40B4-BE49-F238E27FC236}">
                <a16:creationId xmlns:a16="http://schemas.microsoft.com/office/drawing/2014/main" id="{38719182-BF84-9523-A9C7-031D4E432C6A}"/>
              </a:ext>
            </a:extLst>
          </p:cNvPr>
          <p:cNvSpPr txBox="1">
            <a:spLocks/>
          </p:cNvSpPr>
          <p:nvPr/>
        </p:nvSpPr>
        <p:spPr>
          <a:xfrm>
            <a:off x="7774537" y="2592606"/>
            <a:ext cx="3562057" cy="585984"/>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marL="457200" indent="-457200">
              <a:buFont typeface="Wingdings" panose="05000000000000000000" pitchFamily="2" charset="2"/>
              <a:buChar char="Ø"/>
            </a:pPr>
            <a:r>
              <a:rPr lang="en-IN" sz="2800" dirty="0">
                <a:solidFill>
                  <a:schemeClr val="tx1">
                    <a:lumMod val="95000"/>
                    <a:lumOff val="5000"/>
                  </a:schemeClr>
                </a:solidFill>
              </a:rPr>
              <a:t>FMCG Recovery Days</a:t>
            </a:r>
          </a:p>
        </p:txBody>
      </p:sp>
      <p:sp>
        <p:nvSpPr>
          <p:cNvPr id="5" name="Title 1">
            <a:extLst>
              <a:ext uri="{FF2B5EF4-FFF2-40B4-BE49-F238E27FC236}">
                <a16:creationId xmlns:a16="http://schemas.microsoft.com/office/drawing/2014/main" id="{FAAC7C66-0DEB-BE96-EFA8-707600244886}"/>
              </a:ext>
            </a:extLst>
          </p:cNvPr>
          <p:cNvSpPr txBox="1">
            <a:spLocks/>
          </p:cNvSpPr>
          <p:nvPr/>
        </p:nvSpPr>
        <p:spPr>
          <a:xfrm>
            <a:off x="7774537" y="4768362"/>
            <a:ext cx="3383280" cy="585984"/>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marL="457200" indent="-457200">
              <a:buFont typeface="Wingdings" panose="05000000000000000000" pitchFamily="2" charset="2"/>
              <a:buChar char="Ø"/>
            </a:pPr>
            <a:r>
              <a:rPr lang="en-IN" sz="2800" dirty="0">
                <a:solidFill>
                  <a:schemeClr val="tx1">
                    <a:lumMod val="95000"/>
                    <a:lumOff val="5000"/>
                  </a:schemeClr>
                </a:solidFill>
              </a:rPr>
              <a:t>BANK Recovery Days</a:t>
            </a:r>
          </a:p>
        </p:txBody>
      </p:sp>
      <p:pic>
        <p:nvPicPr>
          <p:cNvPr id="6" name="Picture 5">
            <a:extLst>
              <a:ext uri="{FF2B5EF4-FFF2-40B4-BE49-F238E27FC236}">
                <a16:creationId xmlns:a16="http://schemas.microsoft.com/office/drawing/2014/main" id="{C7CF0A14-9E9A-58CC-273E-E87F35C7030F}"/>
              </a:ext>
            </a:extLst>
          </p:cNvPr>
          <p:cNvPicPr>
            <a:picLocks noChangeAspect="1"/>
          </p:cNvPicPr>
          <p:nvPr/>
        </p:nvPicPr>
        <p:blipFill rotWithShape="1">
          <a:blip r:embed="rId5"/>
          <a:srcRect l="1382" t="74882" r="86594" b="454"/>
          <a:stretch/>
        </p:blipFill>
        <p:spPr>
          <a:xfrm>
            <a:off x="8357419" y="5486567"/>
            <a:ext cx="2663312" cy="982814"/>
          </a:xfrm>
          <a:prstGeom prst="rect">
            <a:avLst/>
          </a:prstGeom>
        </p:spPr>
      </p:pic>
      <p:pic>
        <p:nvPicPr>
          <p:cNvPr id="8" name="Picture 7">
            <a:extLst>
              <a:ext uri="{FF2B5EF4-FFF2-40B4-BE49-F238E27FC236}">
                <a16:creationId xmlns:a16="http://schemas.microsoft.com/office/drawing/2014/main" id="{0910ACC5-C7A8-4810-0BB8-BADE5F6524FD}"/>
              </a:ext>
            </a:extLst>
          </p:cNvPr>
          <p:cNvPicPr>
            <a:picLocks noChangeAspect="1"/>
          </p:cNvPicPr>
          <p:nvPr/>
        </p:nvPicPr>
        <p:blipFill rotWithShape="1">
          <a:blip r:embed="rId3"/>
          <a:srcRect l="666" t="74121" r="87340" b="2474"/>
          <a:stretch/>
        </p:blipFill>
        <p:spPr>
          <a:xfrm>
            <a:off x="8357419" y="3288201"/>
            <a:ext cx="2663312" cy="949501"/>
          </a:xfrm>
          <a:prstGeom prst="rect">
            <a:avLst/>
          </a:prstGeom>
        </p:spPr>
      </p:pic>
      <p:pic>
        <p:nvPicPr>
          <p:cNvPr id="11" name="Picture 10">
            <a:extLst>
              <a:ext uri="{FF2B5EF4-FFF2-40B4-BE49-F238E27FC236}">
                <a16:creationId xmlns:a16="http://schemas.microsoft.com/office/drawing/2014/main" id="{17893D5C-9C9C-BB5C-1435-5241E02B1F19}"/>
              </a:ext>
            </a:extLst>
          </p:cNvPr>
          <p:cNvPicPr>
            <a:picLocks noChangeAspect="1"/>
          </p:cNvPicPr>
          <p:nvPr/>
        </p:nvPicPr>
        <p:blipFill rotWithShape="1">
          <a:blip r:embed="rId6"/>
          <a:srcRect l="1495" t="76680" r="87979" b="-5614"/>
          <a:stretch/>
        </p:blipFill>
        <p:spPr>
          <a:xfrm>
            <a:off x="8357419" y="840484"/>
            <a:ext cx="2663312" cy="1270635"/>
          </a:xfrm>
          <a:prstGeom prst="rect">
            <a:avLst/>
          </a:prstGeom>
        </p:spPr>
      </p:pic>
    </p:spTree>
    <p:extLst>
      <p:ext uri="{BB962C8B-B14F-4D97-AF65-F5344CB8AC3E}">
        <p14:creationId xmlns:p14="http://schemas.microsoft.com/office/powerpoint/2010/main" val="405747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6921" y="528735"/>
            <a:ext cx="2730058" cy="690465"/>
          </a:xfrm>
        </p:spPr>
        <p:txBody>
          <a:bodyPr/>
          <a:lstStyle/>
          <a:p>
            <a:r>
              <a:rPr lang="en-IN" spc="0" dirty="0">
                <a:solidFill>
                  <a:srgbClr val="FFC000"/>
                </a:solidFill>
                <a:highlight>
                  <a:srgbClr val="008080"/>
                </a:highlight>
                <a:latin typeface="Calibri" panose="020F0502020204030204" pitchFamily="34" charset="0"/>
                <a:ea typeface="Calibri" panose="020F0502020204030204" pitchFamily="34" charset="0"/>
                <a:cs typeface="Calibri" panose="020F0502020204030204" pitchFamily="34" charset="0"/>
              </a:rPr>
              <a:t>INSIGHTS -</a:t>
            </a:r>
          </a:p>
        </p:txBody>
      </p:sp>
      <p:sp>
        <p:nvSpPr>
          <p:cNvPr id="4" name="Text Placeholder 3">
            <a:extLst>
              <a:ext uri="{FF2B5EF4-FFF2-40B4-BE49-F238E27FC236}">
                <a16:creationId xmlns:a16="http://schemas.microsoft.com/office/drawing/2014/main" id="{4BE59669-5F46-D719-E071-585FA9C27AC1}"/>
              </a:ext>
            </a:extLst>
          </p:cNvPr>
          <p:cNvSpPr>
            <a:spLocks noGrp="1"/>
          </p:cNvSpPr>
          <p:nvPr>
            <p:ph type="body" sz="half" idx="2"/>
          </p:nvPr>
        </p:nvSpPr>
        <p:spPr>
          <a:xfrm>
            <a:off x="7865707" y="1578753"/>
            <a:ext cx="3974840" cy="4591892"/>
          </a:xfrm>
        </p:spPr>
        <p:txBody>
          <a:bodyPr/>
          <a:lstStyle/>
          <a:p>
            <a:r>
              <a:rPr lang="en-IN" dirty="0"/>
              <a:t>Strength– Higher the better</a:t>
            </a:r>
          </a:p>
          <a:p>
            <a:r>
              <a:rPr lang="en-IN" dirty="0"/>
              <a:t>IT – minimum</a:t>
            </a:r>
          </a:p>
          <a:p>
            <a:r>
              <a:rPr lang="en-IN" dirty="0"/>
              <a:t>FMCG  - maximum</a:t>
            </a:r>
          </a:p>
        </p:txBody>
      </p:sp>
      <p:sp>
        <p:nvSpPr>
          <p:cNvPr id="5" name="Content Placeholder 4">
            <a:extLst>
              <a:ext uri="{FF2B5EF4-FFF2-40B4-BE49-F238E27FC236}">
                <a16:creationId xmlns:a16="http://schemas.microsoft.com/office/drawing/2014/main" id="{0BBE3A20-2066-3E2D-CD71-7213751B92F3}"/>
              </a:ext>
            </a:extLst>
          </p:cNvPr>
          <p:cNvSpPr>
            <a:spLocks noGrp="1"/>
          </p:cNvSpPr>
          <p:nvPr>
            <p:ph idx="1"/>
          </p:nvPr>
        </p:nvSpPr>
        <p:spPr>
          <a:xfrm>
            <a:off x="-98422" y="147484"/>
            <a:ext cx="7964129" cy="5265175"/>
          </a:xfrm>
        </p:spPr>
        <p:txBody>
          <a:bodyPr/>
          <a:lstStyle/>
          <a:p>
            <a:pPr>
              <a:lnSpc>
                <a:spcPct val="100000"/>
              </a:lnSpc>
            </a:pPr>
            <a:r>
              <a:rPr lang="en-IN" sz="2400" dirty="0">
                <a:solidFill>
                  <a:schemeClr val="accent1"/>
                </a:solidFill>
                <a:latin typeface="Algerian" panose="04020705040A02060702" pitchFamily="82" charset="0"/>
              </a:rPr>
              <a:t>Number of days when stock price closed above its previous day closed price (strength)– </a:t>
            </a:r>
          </a:p>
          <a:p>
            <a:pPr>
              <a:lnSpc>
                <a:spcPct val="100000"/>
              </a:lnSpc>
            </a:pPr>
            <a:endParaRPr lang="en-IN" sz="1200" dirty="0">
              <a:solidFill>
                <a:srgbClr val="FFC000"/>
              </a:solidFill>
              <a:latin typeface="Algerian" panose="04020705040A02060702" pitchFamily="82" charset="0"/>
            </a:endParaRPr>
          </a:p>
          <a:p>
            <a:pPr marL="0" indent="0">
              <a:lnSpc>
                <a:spcPct val="100000"/>
              </a:lnSpc>
              <a:buNone/>
            </a:pPr>
            <a:endParaRPr lang="en-IN" sz="1200" dirty="0">
              <a:solidFill>
                <a:srgbClr val="FFC000"/>
              </a:solidFill>
              <a:latin typeface="Algerian" panose="04020705040A02060702" pitchFamily="82" charset="0"/>
            </a:endParaRPr>
          </a:p>
        </p:txBody>
      </p:sp>
      <p:cxnSp>
        <p:nvCxnSpPr>
          <p:cNvPr id="6" name="Straight Connector 5">
            <a:extLst>
              <a:ext uri="{FF2B5EF4-FFF2-40B4-BE49-F238E27FC236}">
                <a16:creationId xmlns:a16="http://schemas.microsoft.com/office/drawing/2014/main" id="{44DB102E-48B2-956A-6562-F2E2F6DBC60C}"/>
              </a:ext>
            </a:extLst>
          </p:cNvPr>
          <p:cNvCxnSpPr>
            <a:cxnSpLocks/>
          </p:cNvCxnSpPr>
          <p:nvPr/>
        </p:nvCxnSpPr>
        <p:spPr>
          <a:xfrm>
            <a:off x="78658" y="1050945"/>
            <a:ext cx="7413522" cy="0"/>
          </a:xfrm>
          <a:prstGeom prst="line">
            <a:avLst/>
          </a:prstGeom>
        </p:spPr>
        <p:style>
          <a:lnRef idx="3">
            <a:schemeClr val="accent4"/>
          </a:lnRef>
          <a:fillRef idx="0">
            <a:schemeClr val="accent4"/>
          </a:fillRef>
          <a:effectRef idx="2">
            <a:schemeClr val="accent4"/>
          </a:effectRef>
          <a:fontRef idx="minor">
            <a:schemeClr val="tx1"/>
          </a:fontRef>
        </p:style>
      </p:cxnSp>
      <p:graphicFrame>
        <p:nvGraphicFramePr>
          <p:cNvPr id="3" name="Chart 2">
            <a:extLst>
              <a:ext uri="{FF2B5EF4-FFF2-40B4-BE49-F238E27FC236}">
                <a16:creationId xmlns:a16="http://schemas.microsoft.com/office/drawing/2014/main" id="{F0BC553C-1E64-CF08-9797-4ADD61250F9F}"/>
              </a:ext>
            </a:extLst>
          </p:cNvPr>
          <p:cNvGraphicFramePr/>
          <p:nvPr>
            <p:extLst>
              <p:ext uri="{D42A27DB-BD31-4B8C-83A1-F6EECF244321}">
                <p14:modId xmlns:p14="http://schemas.microsoft.com/office/powerpoint/2010/main" val="995742191"/>
              </p:ext>
            </p:extLst>
          </p:nvPr>
        </p:nvGraphicFramePr>
        <p:xfrm>
          <a:off x="174472" y="1683371"/>
          <a:ext cx="7239050" cy="47764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661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F49A-E21C-5E92-0CD1-B6FE1598EF8B}"/>
              </a:ext>
            </a:extLst>
          </p:cNvPr>
          <p:cNvSpPr>
            <a:spLocks noGrp="1"/>
          </p:cNvSpPr>
          <p:nvPr>
            <p:ph type="title"/>
          </p:nvPr>
        </p:nvSpPr>
        <p:spPr>
          <a:xfrm>
            <a:off x="7812063" y="0"/>
            <a:ext cx="3185653" cy="737421"/>
          </a:xfrm>
        </p:spPr>
        <p:txBody>
          <a:bodyPr/>
          <a:lstStyle/>
          <a:p>
            <a:pPr marL="514350" indent="-514350">
              <a:buFont typeface="Wingdings" panose="05000000000000000000" pitchFamily="2" charset="2"/>
              <a:buChar char="Ø"/>
            </a:pPr>
            <a:r>
              <a:rPr lang="en-IN" sz="3200" dirty="0">
                <a:solidFill>
                  <a:schemeClr val="tx1">
                    <a:lumMod val="95000"/>
                    <a:lumOff val="5000"/>
                  </a:schemeClr>
                </a:solidFill>
              </a:rPr>
              <a:t>Strength</a:t>
            </a:r>
            <a:endParaRPr lang="en-IN" sz="2400" dirty="0">
              <a:solidFill>
                <a:schemeClr val="tx1">
                  <a:lumMod val="95000"/>
                  <a:lumOff val="5000"/>
                </a:schemeClr>
              </a:solidFill>
            </a:endParaRPr>
          </a:p>
        </p:txBody>
      </p:sp>
      <p:pic>
        <p:nvPicPr>
          <p:cNvPr id="6" name="Content Placeholder 5">
            <a:extLst>
              <a:ext uri="{FF2B5EF4-FFF2-40B4-BE49-F238E27FC236}">
                <a16:creationId xmlns:a16="http://schemas.microsoft.com/office/drawing/2014/main" id="{3085CF65-EE82-BD0B-D1F7-F2060949C957}"/>
              </a:ext>
            </a:extLst>
          </p:cNvPr>
          <p:cNvPicPr>
            <a:picLocks noGrp="1" noChangeAspect="1"/>
          </p:cNvPicPr>
          <p:nvPr>
            <p:ph idx="1"/>
          </p:nvPr>
        </p:nvPicPr>
        <p:blipFill rotWithShape="1">
          <a:blip r:embed="rId2"/>
          <a:srcRect l="8181" b="31756"/>
          <a:stretch/>
        </p:blipFill>
        <p:spPr>
          <a:xfrm>
            <a:off x="0" y="255637"/>
            <a:ext cx="7605586" cy="4581834"/>
          </a:xfrm>
        </p:spPr>
      </p:pic>
      <p:pic>
        <p:nvPicPr>
          <p:cNvPr id="4" name="Picture 3">
            <a:extLst>
              <a:ext uri="{FF2B5EF4-FFF2-40B4-BE49-F238E27FC236}">
                <a16:creationId xmlns:a16="http://schemas.microsoft.com/office/drawing/2014/main" id="{1D7009FF-9C75-F902-9B8C-650E38743D0C}"/>
              </a:ext>
            </a:extLst>
          </p:cNvPr>
          <p:cNvPicPr>
            <a:picLocks noChangeAspect="1"/>
          </p:cNvPicPr>
          <p:nvPr/>
        </p:nvPicPr>
        <p:blipFill rotWithShape="1">
          <a:blip r:embed="rId2"/>
          <a:srcRect l="2045" t="79000" r="76032"/>
          <a:stretch/>
        </p:blipFill>
        <p:spPr>
          <a:xfrm>
            <a:off x="7812063" y="904568"/>
            <a:ext cx="4335746" cy="1966451"/>
          </a:xfrm>
          <a:prstGeom prst="rect">
            <a:avLst/>
          </a:prstGeom>
        </p:spPr>
      </p:pic>
    </p:spTree>
    <p:extLst>
      <p:ext uri="{BB962C8B-B14F-4D97-AF65-F5344CB8AC3E}">
        <p14:creationId xmlns:p14="http://schemas.microsoft.com/office/powerpoint/2010/main" val="45788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26921" y="528735"/>
            <a:ext cx="2730058" cy="690465"/>
          </a:xfrm>
        </p:spPr>
        <p:txBody>
          <a:bodyPr/>
          <a:lstStyle/>
          <a:p>
            <a:r>
              <a:rPr lang="en-IN" spc="0" dirty="0">
                <a:solidFill>
                  <a:srgbClr val="FFC000"/>
                </a:solidFill>
                <a:highlight>
                  <a:srgbClr val="008080"/>
                </a:highlight>
                <a:latin typeface="Calibri" panose="020F0502020204030204" pitchFamily="34" charset="0"/>
                <a:ea typeface="Calibri" panose="020F0502020204030204" pitchFamily="34" charset="0"/>
                <a:cs typeface="Calibri" panose="020F0502020204030204" pitchFamily="34" charset="0"/>
              </a:rPr>
              <a:t>INSIGHTS -</a:t>
            </a:r>
          </a:p>
        </p:txBody>
      </p:sp>
      <p:sp>
        <p:nvSpPr>
          <p:cNvPr id="4" name="Text Placeholder 3">
            <a:extLst>
              <a:ext uri="{FF2B5EF4-FFF2-40B4-BE49-F238E27FC236}">
                <a16:creationId xmlns:a16="http://schemas.microsoft.com/office/drawing/2014/main" id="{4BE59669-5F46-D719-E071-585FA9C27AC1}"/>
              </a:ext>
            </a:extLst>
          </p:cNvPr>
          <p:cNvSpPr>
            <a:spLocks noGrp="1"/>
          </p:cNvSpPr>
          <p:nvPr>
            <p:ph type="body" sz="half" idx="2"/>
          </p:nvPr>
        </p:nvSpPr>
        <p:spPr>
          <a:xfrm>
            <a:off x="7865707" y="1578753"/>
            <a:ext cx="3974840" cy="4591892"/>
          </a:xfrm>
        </p:spPr>
        <p:txBody>
          <a:bodyPr/>
          <a:lstStyle/>
          <a:p>
            <a:r>
              <a:rPr lang="en-IN" dirty="0"/>
              <a:t>CAGR– Higher the better</a:t>
            </a:r>
          </a:p>
          <a:p>
            <a:r>
              <a:rPr lang="en-IN" dirty="0"/>
              <a:t>Bank – Lowest</a:t>
            </a:r>
          </a:p>
          <a:p>
            <a:r>
              <a:rPr lang="en-IN" dirty="0"/>
              <a:t>FMCG - Highest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BBE3A20-2066-3E2D-CD71-7213751B92F3}"/>
                  </a:ext>
                </a:extLst>
              </p:cNvPr>
              <p:cNvSpPr>
                <a:spLocks noGrp="1"/>
              </p:cNvSpPr>
              <p:nvPr>
                <p:ph idx="1"/>
              </p:nvPr>
            </p:nvSpPr>
            <p:spPr>
              <a:xfrm>
                <a:off x="-1" y="147485"/>
                <a:ext cx="7452853" cy="3281516"/>
              </a:xfrm>
            </p:spPr>
            <p:txBody>
              <a:bodyPr>
                <a:normAutofit/>
              </a:bodyPr>
              <a:lstStyle/>
              <a:p>
                <a:pPr marL="0" indent="0">
                  <a:lnSpc>
                    <a:spcPct val="100000"/>
                  </a:lnSpc>
                  <a:buNone/>
                </a:pPr>
                <a:r>
                  <a:rPr lang="en-IN" sz="2600" dirty="0">
                    <a:solidFill>
                      <a:schemeClr val="accent1"/>
                    </a:solidFill>
                    <a:latin typeface="Algerian" panose="04020705040A02060702" pitchFamily="82" charset="0"/>
                  </a:rPr>
                  <a:t>CAGR (COMPOUNDED ANNUAL GROWTH  RATE)– </a:t>
                </a:r>
              </a:p>
              <a:p>
                <a:pPr marL="0" indent="0">
                  <a:lnSpc>
                    <a:spcPct val="100000"/>
                  </a:lnSpc>
                  <a:buNone/>
                </a:pPr>
                <a:r>
                  <a:rPr lang="en-IN" sz="2400" u="sng" dirty="0">
                    <a:solidFill>
                      <a:schemeClr val="tx1"/>
                    </a:solidFill>
                    <a:effectLst>
                      <a:outerShdw blurRad="38100" dist="38100" dir="2700000" algn="tl">
                        <a:srgbClr val="000000">
                          <a:alpha val="43137"/>
                        </a:srgbClr>
                      </a:outerShdw>
                    </a:effectLst>
                  </a:rPr>
                  <a:t>CAGR</a:t>
                </a:r>
                <a:r>
                  <a:rPr lang="en-IN" sz="2400" dirty="0">
                    <a:solidFill>
                      <a:schemeClr val="tx1"/>
                    </a:solidFill>
                  </a:rPr>
                  <a:t>– </a:t>
                </a:r>
                <a:r>
                  <a:rPr lang="en-IN" sz="2000" dirty="0">
                    <a:solidFill>
                      <a:schemeClr val="tx1"/>
                    </a:solidFill>
                  </a:rPr>
                  <a:t>The compounded annual growth rate (CAGR) is the rate of return (RoR) that would be required for an investment to grow from its beginning to its ending balance, assuming the profit ware reinvested at the end of each specific period of the investment’s life plan.</a:t>
                </a:r>
              </a:p>
              <a:p>
                <a:pPr marL="0" indent="0">
                  <a:lnSpc>
                    <a:spcPct val="100000"/>
                  </a:lnSpc>
                  <a:buNone/>
                </a:pPr>
                <a:r>
                  <a:rPr lang="en-IN" sz="2000" dirty="0">
                    <a:solidFill>
                      <a:schemeClr val="tx1"/>
                    </a:solidFill>
                  </a:rPr>
                  <a:t>Formula Used –	</a:t>
                </a:r>
                <a:r>
                  <a:rPr lang="en-IN" sz="2000" dirty="0">
                    <a:solidFill>
                      <a:schemeClr val="tx1"/>
                    </a:solidFill>
                    <a:effectLst>
                      <a:outerShdw blurRad="38100" dist="38100" dir="2700000" algn="tl">
                        <a:srgbClr val="000000">
                          <a:alpha val="43137"/>
                        </a:srgbClr>
                      </a:outerShdw>
                    </a:effectLst>
                  </a:rPr>
                  <a:t>CAGR = </a:t>
                </a:r>
                <a14:m>
                  <m:oMath xmlns:m="http://schemas.openxmlformats.org/officeDocument/2006/math">
                    <m:sSup>
                      <m:sSupPr>
                        <m:ctrlP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ctrlPr>
                      </m:sSupPr>
                      <m:e>
                        <m:d>
                          <m:dPr>
                            <m:ctrlP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ctrlPr>
                          </m:dPr>
                          <m:e>
                            <m:f>
                              <m:fPr>
                                <m:ctrlP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ctrlPr>
                              </m:fPr>
                              <m:num>
                                <m: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t>𝐸𝑉</m:t>
                                </m:r>
                              </m:num>
                              <m:den>
                                <m: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t>𝐵𝑣</m:t>
                                </m:r>
                              </m:den>
                            </m:f>
                          </m:e>
                        </m:d>
                      </m:e>
                      <m:sup>
                        <m:d>
                          <m:dPr>
                            <m:ctrlP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ctrlPr>
                          </m:dPr>
                          <m:e>
                            <m:f>
                              <m:fPr>
                                <m:ctrlPr>
                                  <a:rPr lang="en-IN" sz="2000" i="1" smtClean="0">
                                    <a:solidFill>
                                      <a:schemeClr val="tx1"/>
                                    </a:solidFill>
                                    <a:effectLst>
                                      <a:outerShdw blurRad="38100" dist="38100" dir="2700000" algn="tl">
                                        <a:srgbClr val="000000">
                                          <a:alpha val="43137"/>
                                        </a:srgbClr>
                                      </a:outerShdw>
                                    </a:effectLst>
                                    <a:latin typeface="Cambria Math" panose="02040503050406030204" pitchFamily="18" charset="0"/>
                                  </a:rPr>
                                </m:ctrlPr>
                              </m:fPr>
                              <m:num>
                                <m:r>
                                  <a:rPr lang="en-IN" sz="2000" i="0" smtClean="0">
                                    <a:solidFill>
                                      <a:schemeClr val="tx1"/>
                                    </a:solidFill>
                                    <a:effectLst>
                                      <a:outerShdw blurRad="38100" dist="38100" dir="2700000" algn="tl">
                                        <a:srgbClr val="000000">
                                          <a:alpha val="43137"/>
                                        </a:srgbClr>
                                      </a:outerShdw>
                                    </a:effectLst>
                                    <a:latin typeface="Cambria Math" panose="02040503050406030204" pitchFamily="18" charset="0"/>
                                  </a:rPr>
                                  <m:t>1</m:t>
                                </m:r>
                              </m:num>
                              <m:den>
                                <m:r>
                                  <a:rPr lang="en-IN" sz="2000" i="0" smtClean="0">
                                    <a:solidFill>
                                      <a:schemeClr val="tx1"/>
                                    </a:solidFill>
                                    <a:effectLst>
                                      <a:outerShdw blurRad="38100" dist="38100" dir="2700000" algn="tl">
                                        <a:srgbClr val="000000">
                                          <a:alpha val="43137"/>
                                        </a:srgbClr>
                                      </a:outerShdw>
                                    </a:effectLst>
                                    <a:latin typeface="Cambria Math" panose="02040503050406030204" pitchFamily="18" charset="0"/>
                                  </a:rPr>
                                  <m:t>𝑛</m:t>
                                </m:r>
                              </m:den>
                            </m:f>
                          </m:e>
                        </m:d>
                      </m:sup>
                    </m:sSup>
                    <m:r>
                      <a:rPr lang="en-IN" sz="2000" b="0" i="1" smtClean="0">
                        <a:solidFill>
                          <a:schemeClr val="tx1"/>
                        </a:solidFill>
                        <a:effectLst>
                          <a:outerShdw blurRad="38100" dist="38100" dir="2700000" algn="tl">
                            <a:srgbClr val="000000">
                              <a:alpha val="43137"/>
                            </a:srgbClr>
                          </a:outerShdw>
                        </a:effectLst>
                        <a:latin typeface="Cambria Math" panose="02040503050406030204" pitchFamily="18" charset="0"/>
                      </a:rPr>
                      <m:t> − </m:t>
                    </m:r>
                    <m:r>
                      <a:rPr lang="en-IN" sz="2000" dirty="0" smtClean="0">
                        <a:solidFill>
                          <a:schemeClr val="tx1"/>
                        </a:solidFill>
                        <a:effectLst>
                          <a:outerShdw blurRad="38100" dist="38100" dir="2700000" algn="tl">
                            <a:srgbClr val="000000">
                              <a:alpha val="43137"/>
                            </a:srgbClr>
                          </a:outerShdw>
                        </a:effectLst>
                        <a:latin typeface="Cambria Math" panose="02040503050406030204" pitchFamily="18" charset="0"/>
                      </a:rPr>
                      <m:t>1</m:t>
                    </m:r>
                    <m:r>
                      <a:rPr lang="en-IN" sz="2000" i="0" dirty="0">
                        <a:solidFill>
                          <a:schemeClr val="tx1"/>
                        </a:solidFill>
                        <a:effectLst>
                          <a:outerShdw blurRad="38100" dist="38100" dir="2700000" algn="tl">
                            <a:srgbClr val="000000">
                              <a:alpha val="43137"/>
                            </a:srgbClr>
                          </a:outerShdw>
                        </a:effectLst>
                        <a:latin typeface="Cambria Math" panose="02040503050406030204" pitchFamily="18" charset="0"/>
                      </a:rPr>
                      <m:t>×100</m:t>
                    </m:r>
                  </m:oMath>
                </a14:m>
                <a:endParaRPr lang="en-IN" sz="2000" dirty="0">
                  <a:solidFill>
                    <a:schemeClr val="tx1"/>
                  </a:solidFill>
                  <a:effectLst>
                    <a:outerShdw blurRad="38100" dist="38100" dir="2700000" algn="tl">
                      <a:srgbClr val="000000">
                        <a:alpha val="43137"/>
                      </a:srgbClr>
                    </a:outerShdw>
                  </a:effectLst>
                </a:endParaRPr>
              </a:p>
              <a:p>
                <a:pPr marL="0" indent="0">
                  <a:lnSpc>
                    <a:spcPct val="110000"/>
                  </a:lnSpc>
                  <a:buNone/>
                </a:pPr>
                <a:r>
                  <a:rPr lang="en-IN" sz="1800" dirty="0">
                    <a:solidFill>
                      <a:schemeClr val="tx1"/>
                    </a:solidFill>
                  </a:rPr>
                  <a:t>Where, EV = Ending value, BV = Beginning value, n = Number of years</a:t>
                </a:r>
              </a:p>
            </p:txBody>
          </p:sp>
        </mc:Choice>
        <mc:Fallback xmlns="">
          <p:sp>
            <p:nvSpPr>
              <p:cNvPr id="5" name="Content Placeholder 4">
                <a:extLst>
                  <a:ext uri="{FF2B5EF4-FFF2-40B4-BE49-F238E27FC236}">
                    <a16:creationId xmlns:a16="http://schemas.microsoft.com/office/drawing/2014/main" id="{0BBE3A20-2066-3E2D-CD71-7213751B92F3}"/>
                  </a:ext>
                </a:extLst>
              </p:cNvPr>
              <p:cNvSpPr>
                <a:spLocks noGrp="1" noRot="1" noChangeAspect="1" noMove="1" noResize="1" noEditPoints="1" noAdjustHandles="1" noChangeArrowheads="1" noChangeShapeType="1" noTextEdit="1"/>
              </p:cNvSpPr>
              <p:nvPr>
                <p:ph idx="1"/>
              </p:nvPr>
            </p:nvSpPr>
            <p:spPr>
              <a:xfrm>
                <a:off x="-1" y="147485"/>
                <a:ext cx="7452853" cy="3281516"/>
              </a:xfrm>
              <a:blipFill>
                <a:blip r:embed="rId3"/>
                <a:stretch>
                  <a:fillRect l="-1472" t="-1670" r="-818"/>
                </a:stretch>
              </a:blipFill>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44DB102E-48B2-956A-6562-F2E2F6DBC60C}"/>
              </a:ext>
            </a:extLst>
          </p:cNvPr>
          <p:cNvCxnSpPr>
            <a:cxnSpLocks/>
          </p:cNvCxnSpPr>
          <p:nvPr/>
        </p:nvCxnSpPr>
        <p:spPr>
          <a:xfrm>
            <a:off x="78659" y="667487"/>
            <a:ext cx="7374193" cy="0"/>
          </a:xfrm>
          <a:prstGeom prst="line">
            <a:avLst/>
          </a:prstGeom>
        </p:spPr>
        <p:style>
          <a:lnRef idx="3">
            <a:schemeClr val="accent4"/>
          </a:lnRef>
          <a:fillRef idx="0">
            <a:schemeClr val="accent4"/>
          </a:fillRef>
          <a:effectRef idx="2">
            <a:schemeClr val="accent4"/>
          </a:effectRef>
          <a:fontRef idx="minor">
            <a:schemeClr val="tx1"/>
          </a:fontRef>
        </p:style>
      </p:cxnSp>
      <p:graphicFrame>
        <p:nvGraphicFramePr>
          <p:cNvPr id="3" name="Chart 2">
            <a:extLst>
              <a:ext uri="{FF2B5EF4-FFF2-40B4-BE49-F238E27FC236}">
                <a16:creationId xmlns:a16="http://schemas.microsoft.com/office/drawing/2014/main" id="{F1BEF43D-E9D3-5599-EBB6-46929FE721C1}"/>
              </a:ext>
            </a:extLst>
          </p:cNvPr>
          <p:cNvGraphicFramePr/>
          <p:nvPr>
            <p:extLst>
              <p:ext uri="{D42A27DB-BD31-4B8C-83A1-F6EECF244321}">
                <p14:modId xmlns:p14="http://schemas.microsoft.com/office/powerpoint/2010/main" val="1100215478"/>
              </p:ext>
            </p:extLst>
          </p:nvPr>
        </p:nvGraphicFramePr>
        <p:xfrm>
          <a:off x="599768" y="3360174"/>
          <a:ext cx="6449960" cy="3429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3282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E240-F31A-D6DB-E439-D7246CB06CE6}"/>
              </a:ext>
            </a:extLst>
          </p:cNvPr>
          <p:cNvSpPr>
            <a:spLocks noGrp="1"/>
          </p:cNvSpPr>
          <p:nvPr>
            <p:ph type="title"/>
          </p:nvPr>
        </p:nvSpPr>
        <p:spPr>
          <a:xfrm>
            <a:off x="7787147" y="0"/>
            <a:ext cx="2691731" cy="682883"/>
          </a:xfrm>
        </p:spPr>
        <p:txBody>
          <a:bodyPr/>
          <a:lstStyle/>
          <a:p>
            <a:pPr marL="457200" indent="-457200">
              <a:buFont typeface="Wingdings" panose="05000000000000000000" pitchFamily="2" charset="2"/>
              <a:buChar char="Ø"/>
            </a:pPr>
            <a:r>
              <a:rPr lang="en-IN" sz="3200" dirty="0">
                <a:solidFill>
                  <a:schemeClr val="tx1">
                    <a:lumMod val="95000"/>
                    <a:lumOff val="5000"/>
                  </a:schemeClr>
                </a:solidFill>
              </a:rPr>
              <a:t>CAGR Return.</a:t>
            </a:r>
          </a:p>
        </p:txBody>
      </p:sp>
      <p:pic>
        <p:nvPicPr>
          <p:cNvPr id="6" name="Content Placeholder 5">
            <a:extLst>
              <a:ext uri="{FF2B5EF4-FFF2-40B4-BE49-F238E27FC236}">
                <a16:creationId xmlns:a16="http://schemas.microsoft.com/office/drawing/2014/main" id="{5B9534B6-5B53-19F7-1447-56E8B9D5F659}"/>
              </a:ext>
            </a:extLst>
          </p:cNvPr>
          <p:cNvPicPr>
            <a:picLocks noGrp="1" noChangeAspect="1"/>
          </p:cNvPicPr>
          <p:nvPr>
            <p:ph idx="1"/>
          </p:nvPr>
        </p:nvPicPr>
        <p:blipFill rotWithShape="1">
          <a:blip r:embed="rId2"/>
          <a:srcRect l="2214" b="3784"/>
          <a:stretch/>
        </p:blipFill>
        <p:spPr>
          <a:xfrm>
            <a:off x="167147" y="163461"/>
            <a:ext cx="7384026" cy="3008670"/>
          </a:xfrm>
        </p:spPr>
      </p:pic>
      <p:pic>
        <p:nvPicPr>
          <p:cNvPr id="8" name="Picture 7">
            <a:extLst>
              <a:ext uri="{FF2B5EF4-FFF2-40B4-BE49-F238E27FC236}">
                <a16:creationId xmlns:a16="http://schemas.microsoft.com/office/drawing/2014/main" id="{AB825D6D-B191-0B94-260B-B1E7729482A8}"/>
              </a:ext>
            </a:extLst>
          </p:cNvPr>
          <p:cNvPicPr>
            <a:picLocks noChangeAspect="1"/>
          </p:cNvPicPr>
          <p:nvPr/>
        </p:nvPicPr>
        <p:blipFill rotWithShape="1">
          <a:blip r:embed="rId3"/>
          <a:srcRect l="4645" b="40723"/>
          <a:stretch/>
        </p:blipFill>
        <p:spPr>
          <a:xfrm>
            <a:off x="167147" y="4001732"/>
            <a:ext cx="7266039" cy="2408889"/>
          </a:xfrm>
          <a:prstGeom prst="rect">
            <a:avLst/>
          </a:prstGeom>
        </p:spPr>
      </p:pic>
      <p:cxnSp>
        <p:nvCxnSpPr>
          <p:cNvPr id="10" name="Straight Connector 9">
            <a:extLst>
              <a:ext uri="{FF2B5EF4-FFF2-40B4-BE49-F238E27FC236}">
                <a16:creationId xmlns:a16="http://schemas.microsoft.com/office/drawing/2014/main" id="{9E9969A3-062B-CA5E-B787-27C220F47518}"/>
              </a:ext>
            </a:extLst>
          </p:cNvPr>
          <p:cNvCxnSpPr>
            <a:cxnSpLocks/>
          </p:cNvCxnSpPr>
          <p:nvPr/>
        </p:nvCxnSpPr>
        <p:spPr>
          <a:xfrm>
            <a:off x="0" y="3448664"/>
            <a:ext cx="8514734"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8F160B08-1AF3-4D50-938B-5F5C1AB17A76}"/>
              </a:ext>
            </a:extLst>
          </p:cNvPr>
          <p:cNvPicPr>
            <a:picLocks noChangeAspect="1"/>
          </p:cNvPicPr>
          <p:nvPr/>
        </p:nvPicPr>
        <p:blipFill rotWithShape="1">
          <a:blip r:embed="rId4"/>
          <a:srcRect l="1194" t="72103" r="85444"/>
          <a:stretch/>
        </p:blipFill>
        <p:spPr>
          <a:xfrm>
            <a:off x="7787147" y="855408"/>
            <a:ext cx="4237706" cy="2040183"/>
          </a:xfrm>
          <a:prstGeom prst="rect">
            <a:avLst/>
          </a:prstGeom>
        </p:spPr>
      </p:pic>
    </p:spTree>
    <p:extLst>
      <p:ext uri="{BB962C8B-B14F-4D97-AF65-F5344CB8AC3E}">
        <p14:creationId xmlns:p14="http://schemas.microsoft.com/office/powerpoint/2010/main" val="265541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228391" cy="377545"/>
          </a:xfrm>
        </p:spPr>
        <p:txBody>
          <a:bodyPr>
            <a:noAutofit/>
          </a:bodyPr>
          <a:lstStyle/>
          <a:p>
            <a:r>
              <a:rPr lang="en-IN" sz="3600" dirty="0">
                <a:latin typeface="Algerian" panose="04020705040A02060702" pitchFamily="82" charset="0"/>
              </a:rPr>
              <a:t>CONTENTS</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1" y="1688689"/>
            <a:ext cx="6881777" cy="3636060"/>
          </a:xfrm>
          <a:prstGeom prst="rect">
            <a:avLst/>
          </a:prstGeom>
          <a:noFill/>
        </p:spPr>
        <p:txBody>
          <a:bodyPr wrap="square" rtlCol="0">
            <a:spAutoFit/>
          </a:bodyPr>
          <a:lstStyle/>
          <a:p>
            <a:pPr marL="342900" indent="-342900">
              <a:lnSpc>
                <a:spcPct val="250000"/>
              </a:lnSpc>
              <a:buClr>
                <a:schemeClr val="accent1">
                  <a:lumMod val="75000"/>
                </a:schemeClr>
              </a:buClr>
              <a:buFont typeface="Wingdings" panose="05000000000000000000" pitchFamily="2" charset="2"/>
              <a:buChar char="Ø"/>
            </a:pPr>
            <a:r>
              <a:rPr lang="en-IN" sz="2400" b="1" dirty="0"/>
              <a:t> Introduction to Case Study</a:t>
            </a:r>
          </a:p>
          <a:p>
            <a:pPr marL="342900" indent="-342900">
              <a:lnSpc>
                <a:spcPct val="250000"/>
              </a:lnSpc>
              <a:buClr>
                <a:schemeClr val="accent1">
                  <a:lumMod val="75000"/>
                </a:schemeClr>
              </a:buClr>
              <a:buFont typeface="Wingdings" panose="05000000000000000000" pitchFamily="2" charset="2"/>
              <a:buChar char="Ø"/>
            </a:pPr>
            <a:r>
              <a:rPr lang="en-IN" sz="2400" b="1" dirty="0"/>
              <a:t> Objective</a:t>
            </a:r>
          </a:p>
          <a:p>
            <a:pPr marL="342900" indent="-342900">
              <a:lnSpc>
                <a:spcPct val="250000"/>
              </a:lnSpc>
              <a:buClr>
                <a:schemeClr val="accent1">
                  <a:lumMod val="75000"/>
                </a:schemeClr>
              </a:buClr>
              <a:buFont typeface="Wingdings" panose="05000000000000000000" pitchFamily="2" charset="2"/>
              <a:buChar char="Ø"/>
            </a:pPr>
            <a:r>
              <a:rPr lang="en-IN" sz="2400" b="1" dirty="0"/>
              <a:t> Data Analysis</a:t>
            </a:r>
          </a:p>
          <a:p>
            <a:pPr marL="342900" indent="-342900">
              <a:lnSpc>
                <a:spcPct val="250000"/>
              </a:lnSpc>
              <a:buClr>
                <a:schemeClr val="accent1">
                  <a:lumMod val="75000"/>
                </a:schemeClr>
              </a:buClr>
              <a:buFont typeface="Wingdings" panose="05000000000000000000" pitchFamily="2" charset="2"/>
              <a:buChar char="Ø"/>
            </a:pPr>
            <a:r>
              <a:rPr lang="en-IN" sz="2400" b="1" dirty="0"/>
              <a:t> Insights</a:t>
            </a:r>
          </a:p>
        </p:txBody>
      </p:sp>
    </p:spTree>
    <p:extLst>
      <p:ext uri="{BB962C8B-B14F-4D97-AF65-F5344CB8AC3E}">
        <p14:creationId xmlns:p14="http://schemas.microsoft.com/office/powerpoint/2010/main" val="3201814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280663"/>
            <a:ext cx="7461880" cy="377545"/>
          </a:xfrm>
        </p:spPr>
        <p:txBody>
          <a:bodyPr>
            <a:noAutofit/>
          </a:bodyPr>
          <a:lstStyle/>
          <a:p>
            <a:r>
              <a:rPr lang="en-IN" sz="3600" dirty="0">
                <a:latin typeface="Algerian" panose="04020705040A02060702" pitchFamily="82" charset="0"/>
              </a:rPr>
              <a:t>WEIGHTAGES AND FINAL SCORE</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812917"/>
            <a:ext cx="11896229" cy="0"/>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845443"/>
            <a:ext cx="11896229" cy="589072"/>
          </a:xfrm>
          <a:prstGeom prst="rect">
            <a:avLst/>
          </a:prstGeom>
          <a:noFill/>
        </p:spPr>
        <p:txBody>
          <a:bodyPr wrap="square" rtlCol="0">
            <a:spAutoFit/>
          </a:bodyPr>
          <a:lstStyle/>
          <a:p>
            <a:pPr>
              <a:lnSpc>
                <a:spcPct val="150000"/>
              </a:lnSpc>
              <a:buClr>
                <a:schemeClr val="accent1">
                  <a:lumMod val="75000"/>
                </a:schemeClr>
              </a:buClr>
            </a:pPr>
            <a:r>
              <a:rPr lang="en-IN" sz="2400" dirty="0"/>
              <a:t>Weightages												Individual Score</a:t>
            </a:r>
          </a:p>
        </p:txBody>
      </p:sp>
      <p:graphicFrame>
        <p:nvGraphicFramePr>
          <p:cNvPr id="7" name="Table 8">
            <a:extLst>
              <a:ext uri="{FF2B5EF4-FFF2-40B4-BE49-F238E27FC236}">
                <a16:creationId xmlns:a16="http://schemas.microsoft.com/office/drawing/2014/main" id="{29DDA20A-1DB5-7C9F-ED34-72A7D44FA83B}"/>
              </a:ext>
            </a:extLst>
          </p:cNvPr>
          <p:cNvGraphicFramePr>
            <a:graphicFrameLocks noGrp="1"/>
          </p:cNvGraphicFramePr>
          <p:nvPr>
            <p:extLst>
              <p:ext uri="{D42A27DB-BD31-4B8C-83A1-F6EECF244321}">
                <p14:modId xmlns:p14="http://schemas.microsoft.com/office/powerpoint/2010/main" val="2811341851"/>
              </p:ext>
            </p:extLst>
          </p:nvPr>
        </p:nvGraphicFramePr>
        <p:xfrm>
          <a:off x="282230" y="1434515"/>
          <a:ext cx="3488844" cy="2225040"/>
        </p:xfrm>
        <a:graphic>
          <a:graphicData uri="http://schemas.openxmlformats.org/drawingml/2006/table">
            <a:tbl>
              <a:tblPr firstRow="1" bandRow="1">
                <a:tableStyleId>{5C22544A-7EE6-4342-B048-85BDC9FD1C3A}</a:tableStyleId>
              </a:tblPr>
              <a:tblGrid>
                <a:gridCol w="2171321">
                  <a:extLst>
                    <a:ext uri="{9D8B030D-6E8A-4147-A177-3AD203B41FA5}">
                      <a16:colId xmlns:a16="http://schemas.microsoft.com/office/drawing/2014/main" val="867755733"/>
                    </a:ext>
                  </a:extLst>
                </a:gridCol>
                <a:gridCol w="1317523">
                  <a:extLst>
                    <a:ext uri="{9D8B030D-6E8A-4147-A177-3AD203B41FA5}">
                      <a16:colId xmlns:a16="http://schemas.microsoft.com/office/drawing/2014/main" val="3867945530"/>
                    </a:ext>
                  </a:extLst>
                </a:gridCol>
              </a:tblGrid>
              <a:tr h="370840">
                <a:tc>
                  <a:txBody>
                    <a:bodyPr/>
                    <a:lstStyle/>
                    <a:p>
                      <a:pPr algn="ctr"/>
                      <a:r>
                        <a:rPr lang="en-IN" dirty="0"/>
                        <a:t>Description</a:t>
                      </a:r>
                    </a:p>
                  </a:txBody>
                  <a:tcPr>
                    <a:solidFill>
                      <a:schemeClr val="tx2">
                        <a:lumMod val="90000"/>
                        <a:lumOff val="10000"/>
                      </a:schemeClr>
                    </a:solidFill>
                  </a:tcPr>
                </a:tc>
                <a:tc>
                  <a:txBody>
                    <a:bodyPr/>
                    <a:lstStyle/>
                    <a:p>
                      <a:pPr algn="ctr"/>
                      <a:r>
                        <a:rPr lang="en-IN" sz="1800" dirty="0"/>
                        <a:t>Weightage</a:t>
                      </a:r>
                      <a:endParaRPr lang="en-IN" dirty="0"/>
                    </a:p>
                  </a:txBody>
                  <a:tcPr>
                    <a:solidFill>
                      <a:schemeClr val="tx2">
                        <a:lumMod val="90000"/>
                        <a:lumOff val="10000"/>
                      </a:schemeClr>
                    </a:solidFill>
                  </a:tcPr>
                </a:tc>
                <a:extLst>
                  <a:ext uri="{0D108BD9-81ED-4DB2-BD59-A6C34878D82A}">
                    <a16:rowId xmlns:a16="http://schemas.microsoft.com/office/drawing/2014/main" val="4044531832"/>
                  </a:ext>
                </a:extLst>
              </a:tr>
              <a:tr h="370840">
                <a:tc>
                  <a:txBody>
                    <a:bodyPr/>
                    <a:lstStyle/>
                    <a:p>
                      <a:pPr algn="ctr"/>
                      <a:r>
                        <a:rPr lang="en-IN" dirty="0"/>
                        <a:t>Volatility</a:t>
                      </a:r>
                    </a:p>
                  </a:txBody>
                  <a:tcPr/>
                </a:tc>
                <a:tc>
                  <a:txBody>
                    <a:bodyPr/>
                    <a:lstStyle/>
                    <a:p>
                      <a:pPr algn="ctr"/>
                      <a:r>
                        <a:rPr lang="en-IN" dirty="0"/>
                        <a:t>10%</a:t>
                      </a:r>
                    </a:p>
                  </a:txBody>
                  <a:tcPr/>
                </a:tc>
                <a:extLst>
                  <a:ext uri="{0D108BD9-81ED-4DB2-BD59-A6C34878D82A}">
                    <a16:rowId xmlns:a16="http://schemas.microsoft.com/office/drawing/2014/main" val="135713014"/>
                  </a:ext>
                </a:extLst>
              </a:tr>
              <a:tr h="370840">
                <a:tc>
                  <a:txBody>
                    <a:bodyPr/>
                    <a:lstStyle/>
                    <a:p>
                      <a:pPr algn="ctr"/>
                      <a:r>
                        <a:rPr lang="en-IN" dirty="0"/>
                        <a:t>Drawdown</a:t>
                      </a:r>
                    </a:p>
                  </a:txBody>
                  <a:tcPr/>
                </a:tc>
                <a:tc>
                  <a:txBody>
                    <a:bodyPr/>
                    <a:lstStyle/>
                    <a:p>
                      <a:pPr algn="ctr"/>
                      <a:r>
                        <a:rPr lang="en-IN" dirty="0"/>
                        <a:t>20%</a:t>
                      </a:r>
                    </a:p>
                  </a:txBody>
                  <a:tcPr/>
                </a:tc>
                <a:extLst>
                  <a:ext uri="{0D108BD9-81ED-4DB2-BD59-A6C34878D82A}">
                    <a16:rowId xmlns:a16="http://schemas.microsoft.com/office/drawing/2014/main" val="8993961"/>
                  </a:ext>
                </a:extLst>
              </a:tr>
              <a:tr h="370840">
                <a:tc>
                  <a:txBody>
                    <a:bodyPr/>
                    <a:lstStyle/>
                    <a:p>
                      <a:pPr algn="ctr"/>
                      <a:r>
                        <a:rPr lang="en-IN" dirty="0"/>
                        <a:t>Recovery</a:t>
                      </a:r>
                    </a:p>
                  </a:txBody>
                  <a:tcPr/>
                </a:tc>
                <a:tc>
                  <a:txBody>
                    <a:bodyPr/>
                    <a:lstStyle/>
                    <a:p>
                      <a:pPr algn="ctr"/>
                      <a:r>
                        <a:rPr lang="en-IN" dirty="0"/>
                        <a:t>20%</a:t>
                      </a:r>
                    </a:p>
                  </a:txBody>
                  <a:tcPr/>
                </a:tc>
                <a:extLst>
                  <a:ext uri="{0D108BD9-81ED-4DB2-BD59-A6C34878D82A}">
                    <a16:rowId xmlns:a16="http://schemas.microsoft.com/office/drawing/2014/main" val="3730353677"/>
                  </a:ext>
                </a:extLst>
              </a:tr>
              <a:tr h="370840">
                <a:tc>
                  <a:txBody>
                    <a:bodyPr/>
                    <a:lstStyle/>
                    <a:p>
                      <a:pPr algn="ctr"/>
                      <a:r>
                        <a:rPr lang="en-IN" dirty="0"/>
                        <a:t>Higher_close_above</a:t>
                      </a:r>
                    </a:p>
                  </a:txBody>
                  <a:tcPr/>
                </a:tc>
                <a:tc>
                  <a:txBody>
                    <a:bodyPr/>
                    <a:lstStyle/>
                    <a:p>
                      <a:pPr algn="ctr"/>
                      <a:r>
                        <a:rPr lang="en-IN" dirty="0"/>
                        <a:t>30%</a:t>
                      </a:r>
                    </a:p>
                  </a:txBody>
                  <a:tcPr/>
                </a:tc>
                <a:extLst>
                  <a:ext uri="{0D108BD9-81ED-4DB2-BD59-A6C34878D82A}">
                    <a16:rowId xmlns:a16="http://schemas.microsoft.com/office/drawing/2014/main" val="3057019618"/>
                  </a:ext>
                </a:extLst>
              </a:tr>
              <a:tr h="370840">
                <a:tc>
                  <a:txBody>
                    <a:bodyPr/>
                    <a:lstStyle/>
                    <a:p>
                      <a:pPr algn="ctr"/>
                      <a:r>
                        <a:rPr lang="en-IN" dirty="0"/>
                        <a:t>CAGR</a:t>
                      </a:r>
                    </a:p>
                  </a:txBody>
                  <a:tcPr/>
                </a:tc>
                <a:tc>
                  <a:txBody>
                    <a:bodyPr/>
                    <a:lstStyle/>
                    <a:p>
                      <a:pPr algn="ctr"/>
                      <a:r>
                        <a:rPr lang="en-IN" dirty="0"/>
                        <a:t>20%</a:t>
                      </a:r>
                    </a:p>
                  </a:txBody>
                  <a:tcPr/>
                </a:tc>
                <a:extLst>
                  <a:ext uri="{0D108BD9-81ED-4DB2-BD59-A6C34878D82A}">
                    <a16:rowId xmlns:a16="http://schemas.microsoft.com/office/drawing/2014/main" val="2305154567"/>
                  </a:ext>
                </a:extLst>
              </a:tr>
            </a:tbl>
          </a:graphicData>
        </a:graphic>
      </p:graphicFrame>
      <p:graphicFrame>
        <p:nvGraphicFramePr>
          <p:cNvPr id="9" name="Table 9">
            <a:extLst>
              <a:ext uri="{FF2B5EF4-FFF2-40B4-BE49-F238E27FC236}">
                <a16:creationId xmlns:a16="http://schemas.microsoft.com/office/drawing/2014/main" id="{2BDA2904-BED4-64A6-3C58-514DBB7A9DD6}"/>
              </a:ext>
            </a:extLst>
          </p:cNvPr>
          <p:cNvGraphicFramePr>
            <a:graphicFrameLocks noGrp="1"/>
          </p:cNvGraphicFramePr>
          <p:nvPr>
            <p:extLst>
              <p:ext uri="{D42A27DB-BD31-4B8C-83A1-F6EECF244321}">
                <p14:modId xmlns:p14="http://schemas.microsoft.com/office/powerpoint/2010/main" val="626149268"/>
              </p:ext>
            </p:extLst>
          </p:nvPr>
        </p:nvGraphicFramePr>
        <p:xfrm>
          <a:off x="4063997" y="1467040"/>
          <a:ext cx="8000184" cy="1752600"/>
        </p:xfrm>
        <a:graphic>
          <a:graphicData uri="http://schemas.openxmlformats.org/drawingml/2006/table">
            <a:tbl>
              <a:tblPr firstRow="1" bandRow="1">
                <a:tableStyleId>{5C22544A-7EE6-4342-B048-85BDC9FD1C3A}</a:tableStyleId>
              </a:tblPr>
              <a:tblGrid>
                <a:gridCol w="1333364">
                  <a:extLst>
                    <a:ext uri="{9D8B030D-6E8A-4147-A177-3AD203B41FA5}">
                      <a16:colId xmlns:a16="http://schemas.microsoft.com/office/drawing/2014/main" val="1062544269"/>
                    </a:ext>
                  </a:extLst>
                </a:gridCol>
                <a:gridCol w="1333364">
                  <a:extLst>
                    <a:ext uri="{9D8B030D-6E8A-4147-A177-3AD203B41FA5}">
                      <a16:colId xmlns:a16="http://schemas.microsoft.com/office/drawing/2014/main" val="1600699536"/>
                    </a:ext>
                  </a:extLst>
                </a:gridCol>
                <a:gridCol w="1333364">
                  <a:extLst>
                    <a:ext uri="{9D8B030D-6E8A-4147-A177-3AD203B41FA5}">
                      <a16:colId xmlns:a16="http://schemas.microsoft.com/office/drawing/2014/main" val="863319260"/>
                    </a:ext>
                  </a:extLst>
                </a:gridCol>
                <a:gridCol w="1333364">
                  <a:extLst>
                    <a:ext uri="{9D8B030D-6E8A-4147-A177-3AD203B41FA5}">
                      <a16:colId xmlns:a16="http://schemas.microsoft.com/office/drawing/2014/main" val="1481414575"/>
                    </a:ext>
                  </a:extLst>
                </a:gridCol>
                <a:gridCol w="1621543">
                  <a:extLst>
                    <a:ext uri="{9D8B030D-6E8A-4147-A177-3AD203B41FA5}">
                      <a16:colId xmlns:a16="http://schemas.microsoft.com/office/drawing/2014/main" val="307720717"/>
                    </a:ext>
                  </a:extLst>
                </a:gridCol>
                <a:gridCol w="1045185">
                  <a:extLst>
                    <a:ext uri="{9D8B030D-6E8A-4147-A177-3AD203B41FA5}">
                      <a16:colId xmlns:a16="http://schemas.microsoft.com/office/drawing/2014/main" val="2844214909"/>
                    </a:ext>
                  </a:extLst>
                </a:gridCol>
              </a:tblGrid>
              <a:tr h="370840">
                <a:tc>
                  <a:txBody>
                    <a:bodyPr/>
                    <a:lstStyle/>
                    <a:p>
                      <a:pPr algn="ctr"/>
                      <a:r>
                        <a:rPr lang="en-IN" dirty="0"/>
                        <a:t>Sector</a:t>
                      </a:r>
                    </a:p>
                  </a:txBody>
                  <a:tcPr/>
                </a:tc>
                <a:tc>
                  <a:txBody>
                    <a:bodyPr/>
                    <a:lstStyle/>
                    <a:p>
                      <a:pPr algn="ctr"/>
                      <a:r>
                        <a:rPr lang="en-IN" dirty="0"/>
                        <a:t>Volatility</a:t>
                      </a:r>
                    </a:p>
                  </a:txBody>
                  <a:tcPr/>
                </a:tc>
                <a:tc>
                  <a:txBody>
                    <a:bodyPr/>
                    <a:lstStyle/>
                    <a:p>
                      <a:pPr algn="ctr"/>
                      <a:r>
                        <a:rPr lang="en-IN" dirty="0"/>
                        <a:t>Drawdown</a:t>
                      </a:r>
                    </a:p>
                  </a:txBody>
                  <a:tcPr/>
                </a:tc>
                <a:tc>
                  <a:txBody>
                    <a:bodyPr/>
                    <a:lstStyle/>
                    <a:p>
                      <a:pPr algn="ctr"/>
                      <a:r>
                        <a:rPr lang="en-IN" dirty="0"/>
                        <a:t>Recovery</a:t>
                      </a:r>
                    </a:p>
                  </a:txBody>
                  <a:tcPr/>
                </a:tc>
                <a:tc>
                  <a:txBody>
                    <a:bodyPr/>
                    <a:lstStyle/>
                    <a:p>
                      <a:pPr algn="ctr"/>
                      <a:r>
                        <a:rPr lang="en-IN" dirty="0"/>
                        <a:t>Higher_close_above</a:t>
                      </a:r>
                    </a:p>
                  </a:txBody>
                  <a:tcPr/>
                </a:tc>
                <a:tc>
                  <a:txBody>
                    <a:bodyPr/>
                    <a:lstStyle/>
                    <a:p>
                      <a:pPr algn="ctr"/>
                      <a:r>
                        <a:rPr lang="en-IN" dirty="0"/>
                        <a:t>CAGR</a:t>
                      </a:r>
                    </a:p>
                  </a:txBody>
                  <a:tcPr/>
                </a:tc>
                <a:extLst>
                  <a:ext uri="{0D108BD9-81ED-4DB2-BD59-A6C34878D82A}">
                    <a16:rowId xmlns:a16="http://schemas.microsoft.com/office/drawing/2014/main" val="2262167040"/>
                  </a:ext>
                </a:extLst>
              </a:tr>
              <a:tr h="370840">
                <a:tc>
                  <a:txBody>
                    <a:bodyPr/>
                    <a:lstStyle/>
                    <a:p>
                      <a:pPr algn="ctr"/>
                      <a:r>
                        <a:rPr lang="en-IN" dirty="0"/>
                        <a:t>IT</a:t>
                      </a:r>
                    </a:p>
                  </a:txBody>
                  <a:tcPr/>
                </a:tc>
                <a:tc>
                  <a:txBody>
                    <a:bodyPr/>
                    <a:lstStyle/>
                    <a:p>
                      <a:pPr algn="ctr"/>
                      <a:r>
                        <a:rPr lang="en-IN" dirty="0"/>
                        <a:t>3</a:t>
                      </a:r>
                    </a:p>
                  </a:txBody>
                  <a:tcPr/>
                </a:tc>
                <a:tc>
                  <a:txBody>
                    <a:bodyPr/>
                    <a:lstStyle/>
                    <a:p>
                      <a:pPr algn="ctr"/>
                      <a:r>
                        <a:rPr lang="en-IN" dirty="0"/>
                        <a:t>2</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2248445930"/>
                  </a:ext>
                </a:extLst>
              </a:tr>
              <a:tr h="370840">
                <a:tc>
                  <a:txBody>
                    <a:bodyPr/>
                    <a:lstStyle/>
                    <a:p>
                      <a:pPr algn="ctr"/>
                      <a:r>
                        <a:rPr lang="en-IN" dirty="0"/>
                        <a:t>FMCG</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3</a:t>
                      </a:r>
                    </a:p>
                  </a:txBody>
                  <a:tcPr/>
                </a:tc>
                <a:tc>
                  <a:txBody>
                    <a:bodyPr/>
                    <a:lstStyle/>
                    <a:p>
                      <a:pPr algn="ctr"/>
                      <a:r>
                        <a:rPr lang="en-IN" dirty="0"/>
                        <a:t>3</a:t>
                      </a:r>
                    </a:p>
                  </a:txBody>
                  <a:tcPr/>
                </a:tc>
                <a:tc>
                  <a:txBody>
                    <a:bodyPr/>
                    <a:lstStyle/>
                    <a:p>
                      <a:pPr algn="ctr"/>
                      <a:r>
                        <a:rPr lang="en-IN" dirty="0"/>
                        <a:t>3</a:t>
                      </a:r>
                    </a:p>
                  </a:txBody>
                  <a:tcPr/>
                </a:tc>
                <a:extLst>
                  <a:ext uri="{0D108BD9-81ED-4DB2-BD59-A6C34878D82A}">
                    <a16:rowId xmlns:a16="http://schemas.microsoft.com/office/drawing/2014/main" val="2565492808"/>
                  </a:ext>
                </a:extLst>
              </a:tr>
              <a:tr h="370840">
                <a:tc>
                  <a:txBody>
                    <a:bodyPr/>
                    <a:lstStyle/>
                    <a:p>
                      <a:pPr algn="ctr"/>
                      <a:r>
                        <a:rPr lang="en-IN" dirty="0"/>
                        <a:t>BANK</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1</a:t>
                      </a:r>
                    </a:p>
                  </a:txBody>
                  <a:tcPr/>
                </a:tc>
                <a:extLst>
                  <a:ext uri="{0D108BD9-81ED-4DB2-BD59-A6C34878D82A}">
                    <a16:rowId xmlns:a16="http://schemas.microsoft.com/office/drawing/2014/main" val="1680036193"/>
                  </a:ext>
                </a:extLst>
              </a:tr>
            </a:tbl>
          </a:graphicData>
        </a:graphic>
      </p:graphicFrame>
      <p:graphicFrame>
        <p:nvGraphicFramePr>
          <p:cNvPr id="3" name="Chart 2">
            <a:extLst>
              <a:ext uri="{FF2B5EF4-FFF2-40B4-BE49-F238E27FC236}">
                <a16:creationId xmlns:a16="http://schemas.microsoft.com/office/drawing/2014/main" id="{CDD35007-2959-0155-EBC9-645A4D032D9E}"/>
              </a:ext>
            </a:extLst>
          </p:cNvPr>
          <p:cNvGraphicFramePr/>
          <p:nvPr>
            <p:extLst>
              <p:ext uri="{D42A27DB-BD31-4B8C-83A1-F6EECF244321}">
                <p14:modId xmlns:p14="http://schemas.microsoft.com/office/powerpoint/2010/main" val="3868087578"/>
              </p:ext>
            </p:extLst>
          </p:nvPr>
        </p:nvGraphicFramePr>
        <p:xfrm>
          <a:off x="2943120" y="3692080"/>
          <a:ext cx="6240209" cy="31659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91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8AAA-2911-4D22-DBEB-57057076DDD9}"/>
              </a:ext>
            </a:extLst>
          </p:cNvPr>
          <p:cNvSpPr>
            <a:spLocks noGrp="1"/>
          </p:cNvSpPr>
          <p:nvPr>
            <p:ph type="title"/>
          </p:nvPr>
        </p:nvSpPr>
        <p:spPr>
          <a:xfrm>
            <a:off x="7818952" y="57877"/>
            <a:ext cx="2947370" cy="751709"/>
          </a:xfrm>
        </p:spPr>
        <p:txBody>
          <a:bodyPr/>
          <a:lstStyle/>
          <a:p>
            <a:pPr marL="457200" indent="-457200">
              <a:buFont typeface="Wingdings" panose="05000000000000000000" pitchFamily="2" charset="2"/>
              <a:buChar char="Ø"/>
            </a:pPr>
            <a:r>
              <a:rPr lang="en-IN" sz="3200" dirty="0">
                <a:solidFill>
                  <a:schemeClr val="tx1">
                    <a:lumMod val="95000"/>
                    <a:lumOff val="5000"/>
                  </a:schemeClr>
                </a:solidFill>
              </a:rPr>
              <a:t>Final Score</a:t>
            </a:r>
          </a:p>
        </p:txBody>
      </p:sp>
      <p:pic>
        <p:nvPicPr>
          <p:cNvPr id="6" name="Content Placeholder 5">
            <a:extLst>
              <a:ext uri="{FF2B5EF4-FFF2-40B4-BE49-F238E27FC236}">
                <a16:creationId xmlns:a16="http://schemas.microsoft.com/office/drawing/2014/main" id="{6C03A5E6-E28D-AD9D-2032-F111E9C4114E}"/>
              </a:ext>
            </a:extLst>
          </p:cNvPr>
          <p:cNvPicPr>
            <a:picLocks noGrp="1" noChangeAspect="1"/>
          </p:cNvPicPr>
          <p:nvPr>
            <p:ph idx="1"/>
          </p:nvPr>
        </p:nvPicPr>
        <p:blipFill>
          <a:blip r:embed="rId2"/>
          <a:stretch>
            <a:fillRect/>
          </a:stretch>
        </p:blipFill>
        <p:spPr>
          <a:xfrm>
            <a:off x="0" y="38771"/>
            <a:ext cx="7301424" cy="4867426"/>
          </a:xfrm>
        </p:spPr>
      </p:pic>
      <p:pic>
        <p:nvPicPr>
          <p:cNvPr id="8" name="Picture 7">
            <a:extLst>
              <a:ext uri="{FF2B5EF4-FFF2-40B4-BE49-F238E27FC236}">
                <a16:creationId xmlns:a16="http://schemas.microsoft.com/office/drawing/2014/main" id="{4E1ABF4C-4C08-0753-110E-BECB0076054B}"/>
              </a:ext>
            </a:extLst>
          </p:cNvPr>
          <p:cNvPicPr>
            <a:picLocks noChangeAspect="1"/>
          </p:cNvPicPr>
          <p:nvPr/>
        </p:nvPicPr>
        <p:blipFill>
          <a:blip r:embed="rId3"/>
          <a:stretch>
            <a:fillRect/>
          </a:stretch>
        </p:blipFill>
        <p:spPr>
          <a:xfrm>
            <a:off x="0" y="5250146"/>
            <a:ext cx="7605419" cy="1258809"/>
          </a:xfrm>
          <a:prstGeom prst="rect">
            <a:avLst/>
          </a:prstGeom>
        </p:spPr>
      </p:pic>
      <p:pic>
        <p:nvPicPr>
          <p:cNvPr id="12" name="Picture 11">
            <a:extLst>
              <a:ext uri="{FF2B5EF4-FFF2-40B4-BE49-F238E27FC236}">
                <a16:creationId xmlns:a16="http://schemas.microsoft.com/office/drawing/2014/main" id="{AC7979DC-0545-5BA0-8E55-360EA9AF6DEE}"/>
              </a:ext>
            </a:extLst>
          </p:cNvPr>
          <p:cNvPicPr>
            <a:picLocks noChangeAspect="1"/>
          </p:cNvPicPr>
          <p:nvPr/>
        </p:nvPicPr>
        <p:blipFill rotWithShape="1">
          <a:blip r:embed="rId4"/>
          <a:srcRect l="16840" t="18562" r="5896" b="11568"/>
          <a:stretch/>
        </p:blipFill>
        <p:spPr>
          <a:xfrm>
            <a:off x="7818951" y="984610"/>
            <a:ext cx="4186235" cy="1994565"/>
          </a:xfrm>
          <a:prstGeom prst="rect">
            <a:avLst/>
          </a:prstGeom>
        </p:spPr>
      </p:pic>
    </p:spTree>
    <p:extLst>
      <p:ext uri="{BB962C8B-B14F-4D97-AF65-F5344CB8AC3E}">
        <p14:creationId xmlns:p14="http://schemas.microsoft.com/office/powerpoint/2010/main" val="143469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C006-6791-11B6-559F-62837BDCC598}"/>
              </a:ext>
            </a:extLst>
          </p:cNvPr>
          <p:cNvSpPr>
            <a:spLocks noGrp="1"/>
          </p:cNvSpPr>
          <p:nvPr>
            <p:ph type="title"/>
          </p:nvPr>
        </p:nvSpPr>
        <p:spPr>
          <a:xfrm>
            <a:off x="-1" y="5118237"/>
            <a:ext cx="11430000" cy="618339"/>
          </a:xfrm>
        </p:spPr>
        <p:txBody>
          <a:bodyPr/>
          <a:lstStyle/>
          <a:p>
            <a:r>
              <a:rPr lang="en-IN" b="1" dirty="0">
                <a:solidFill>
                  <a:srgbClr val="002060"/>
                </a:solidFill>
              </a:rPr>
              <a:t>Conclusion</a:t>
            </a:r>
            <a:r>
              <a:rPr lang="en-IN" dirty="0"/>
              <a:t> </a:t>
            </a:r>
            <a:r>
              <a:rPr lang="en-IN" dirty="0">
                <a:solidFill>
                  <a:srgbClr val="002060"/>
                </a:solidFill>
              </a:rPr>
              <a:t>-</a:t>
            </a:r>
            <a:r>
              <a:rPr lang="en-IN" dirty="0"/>
              <a:t> </a:t>
            </a:r>
          </a:p>
        </p:txBody>
      </p:sp>
      <p:sp>
        <p:nvSpPr>
          <p:cNvPr id="4" name="Text Placeholder 3">
            <a:extLst>
              <a:ext uri="{FF2B5EF4-FFF2-40B4-BE49-F238E27FC236}">
                <a16:creationId xmlns:a16="http://schemas.microsoft.com/office/drawing/2014/main" id="{5005325F-30AF-3BAE-7B7E-03FB9CBCFB19}"/>
              </a:ext>
            </a:extLst>
          </p:cNvPr>
          <p:cNvSpPr>
            <a:spLocks noGrp="1"/>
          </p:cNvSpPr>
          <p:nvPr>
            <p:ph type="body" sz="half" idx="2"/>
          </p:nvPr>
        </p:nvSpPr>
        <p:spPr>
          <a:xfrm>
            <a:off x="373626" y="5683045"/>
            <a:ext cx="11611897" cy="1174954"/>
          </a:xfrm>
        </p:spPr>
        <p:txBody>
          <a:bodyPr>
            <a:normAutofit fontScale="92500"/>
          </a:bodyPr>
          <a:lstStyle/>
          <a:p>
            <a:r>
              <a:rPr lang="en-US" sz="2400" dirty="0"/>
              <a:t>After careful consideration of all parameters and assigning individual scores to each parameter, we proceeded to calculate the final score for each category based on the given percentage of parameter weightage. As a result, </a:t>
            </a:r>
            <a:r>
              <a:rPr lang="en-US" sz="2400" dirty="0">
                <a:effectLst>
                  <a:outerShdw blurRad="38100" dist="38100" dir="2700000" algn="tl">
                    <a:srgbClr val="000000">
                      <a:alpha val="43137"/>
                    </a:srgbClr>
                  </a:outerShdw>
                </a:effectLst>
              </a:rPr>
              <a:t>FMCG</a:t>
            </a:r>
            <a:r>
              <a:rPr lang="en-US" sz="2400" dirty="0"/>
              <a:t>, </a:t>
            </a:r>
            <a:r>
              <a:rPr lang="en-US" sz="2400" dirty="0">
                <a:effectLst>
                  <a:outerShdw blurRad="38100" dist="38100" dir="2700000" algn="tl">
                    <a:srgbClr val="000000">
                      <a:alpha val="43137"/>
                    </a:srgbClr>
                  </a:outerShdw>
                </a:effectLst>
              </a:rPr>
              <a:t>IT</a:t>
            </a:r>
            <a:r>
              <a:rPr lang="en-US" sz="2400" dirty="0"/>
              <a:t>, and </a:t>
            </a:r>
            <a:r>
              <a:rPr lang="en-US" sz="2400" dirty="0">
                <a:effectLst>
                  <a:outerShdw blurRad="38100" dist="38100" dir="2700000" algn="tl">
                    <a:srgbClr val="000000">
                      <a:alpha val="43137"/>
                    </a:srgbClr>
                  </a:outerShdw>
                </a:effectLst>
              </a:rPr>
              <a:t>BANK</a:t>
            </a:r>
            <a:r>
              <a:rPr lang="en-US" sz="2400" dirty="0"/>
              <a:t> obtained the 1st, 2nd, and 3rd rankings, respectively.</a:t>
            </a:r>
            <a:endParaRPr lang="en-IN" sz="2400" baseline="30000" dirty="0"/>
          </a:p>
          <a:p>
            <a:endParaRPr lang="en-IN" sz="2400" baseline="30000" dirty="0"/>
          </a:p>
          <a:p>
            <a:endParaRPr lang="en-IN" sz="2400" dirty="0"/>
          </a:p>
        </p:txBody>
      </p:sp>
      <p:graphicFrame>
        <p:nvGraphicFramePr>
          <p:cNvPr id="5" name="Picture Placeholder 4">
            <a:extLst>
              <a:ext uri="{FF2B5EF4-FFF2-40B4-BE49-F238E27FC236}">
                <a16:creationId xmlns:a16="http://schemas.microsoft.com/office/drawing/2014/main" id="{116A53F5-BBFD-A972-DF56-A695BFFB0E6B}"/>
              </a:ext>
            </a:extLst>
          </p:cNvPr>
          <p:cNvGraphicFramePr>
            <a:graphicFrameLocks noGrp="1"/>
          </p:cNvGraphicFramePr>
          <p:nvPr>
            <p:ph type="pic" idx="1"/>
            <p:extLst>
              <p:ext uri="{D42A27DB-BD31-4B8C-83A1-F6EECF244321}">
                <p14:modId xmlns:p14="http://schemas.microsoft.com/office/powerpoint/2010/main" val="2460153291"/>
              </p:ext>
            </p:extLst>
          </p:nvPr>
        </p:nvGraphicFramePr>
        <p:xfrm>
          <a:off x="0" y="1"/>
          <a:ext cx="12192000" cy="51717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1347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72BD-EAC1-F27B-AE65-F5B03D48F7E1}"/>
              </a:ext>
            </a:extLst>
          </p:cNvPr>
          <p:cNvSpPr>
            <a:spLocks noGrp="1"/>
          </p:cNvSpPr>
          <p:nvPr>
            <p:ph type="title"/>
          </p:nvPr>
        </p:nvSpPr>
        <p:spPr>
          <a:xfrm>
            <a:off x="108156" y="184901"/>
            <a:ext cx="6459794" cy="405035"/>
          </a:xfrm>
        </p:spPr>
        <p:txBody>
          <a:bodyPr>
            <a:normAutofit fontScale="90000"/>
          </a:bodyPr>
          <a:lstStyle/>
          <a:p>
            <a:r>
              <a:rPr lang="en-IN" dirty="0">
                <a:solidFill>
                  <a:srgbClr val="FFC000"/>
                </a:solidFill>
                <a:effectLst>
                  <a:outerShdw blurRad="38100" dist="38100" dir="2700000" algn="tl">
                    <a:srgbClr val="000000">
                      <a:alpha val="43137"/>
                    </a:srgbClr>
                  </a:outerShdw>
                </a:effectLst>
              </a:rPr>
              <a:t>References </a:t>
            </a:r>
            <a:r>
              <a:rPr lang="en-IN" dirty="0">
                <a:solidFill>
                  <a:srgbClr val="FFC000"/>
                </a:solidFill>
              </a:rPr>
              <a:t>- </a:t>
            </a:r>
          </a:p>
        </p:txBody>
      </p:sp>
      <p:cxnSp>
        <p:nvCxnSpPr>
          <p:cNvPr id="4" name="Straight Connector 3">
            <a:extLst>
              <a:ext uri="{FF2B5EF4-FFF2-40B4-BE49-F238E27FC236}">
                <a16:creationId xmlns:a16="http://schemas.microsoft.com/office/drawing/2014/main" id="{36C5C3D3-ED21-5BD8-DDFF-6B6286C791B2}"/>
              </a:ext>
            </a:extLst>
          </p:cNvPr>
          <p:cNvCxnSpPr/>
          <p:nvPr/>
        </p:nvCxnSpPr>
        <p:spPr>
          <a:xfrm>
            <a:off x="108156" y="707923"/>
            <a:ext cx="119658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F9BC944-3D33-D229-12ED-51421D1F0353}"/>
              </a:ext>
            </a:extLst>
          </p:cNvPr>
          <p:cNvCxnSpPr/>
          <p:nvPr/>
        </p:nvCxnSpPr>
        <p:spPr>
          <a:xfrm flipH="1">
            <a:off x="98323" y="717755"/>
            <a:ext cx="9833"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99B97CD7-3481-9CE7-E627-598325B3E007}"/>
              </a:ext>
            </a:extLst>
          </p:cNvPr>
          <p:cNvSpPr txBox="1"/>
          <p:nvPr/>
        </p:nvSpPr>
        <p:spPr>
          <a:xfrm>
            <a:off x="117987" y="825912"/>
            <a:ext cx="11956026" cy="2462213"/>
          </a:xfrm>
          <a:prstGeom prst="rect">
            <a:avLst/>
          </a:prstGeom>
          <a:noFill/>
        </p:spPr>
        <p:txBody>
          <a:bodyPr wrap="square" rtlCol="0">
            <a:spAutoFit/>
          </a:bodyPr>
          <a:lstStyle/>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sz="2000" dirty="0"/>
              <a:t>Wikipedia, &lt; </a:t>
            </a:r>
            <a:r>
              <a:rPr lang="en-IN" sz="2000" dirty="0">
                <a:hlinkClick r:id="rId2"/>
              </a:rPr>
              <a:t>https://en.wikipedia.org/wiki/Data_analysis</a:t>
            </a:r>
            <a:r>
              <a:rPr lang="en-IN" sz="2000" dirty="0"/>
              <a:t>&gt;</a:t>
            </a:r>
          </a:p>
          <a:p>
            <a:endParaRPr lang="en-IN" sz="2000" dirty="0"/>
          </a:p>
          <a:p>
            <a:pPr marL="285750" indent="-285750">
              <a:buFont typeface="Wingdings" panose="05000000000000000000" pitchFamily="2" charset="2"/>
              <a:buChar char="Ø"/>
            </a:pPr>
            <a:r>
              <a:rPr lang="en-IN" sz="2000" dirty="0"/>
              <a:t>Fidelity International, </a:t>
            </a:r>
            <a:r>
              <a:rPr lang="en-IN" sz="2000" dirty="0">
                <a:hlinkClick r:id="rId3"/>
              </a:rPr>
              <a:t>https://www.fidelity.com.sg/beginners/what-is-volatility/market-volatility</a:t>
            </a:r>
            <a:endParaRPr lang="en-IN" sz="2000" dirty="0"/>
          </a:p>
          <a:p>
            <a:endParaRPr lang="en-IN" sz="2000" dirty="0"/>
          </a:p>
          <a:p>
            <a:pPr marL="285750" indent="-285750">
              <a:buFont typeface="Wingdings" panose="05000000000000000000" pitchFamily="2" charset="2"/>
              <a:buChar char="Ø"/>
            </a:pPr>
            <a:r>
              <a:rPr lang="en-IN" sz="2000" dirty="0"/>
              <a:t>Wallstreetmojo team, </a:t>
            </a:r>
            <a:r>
              <a:rPr lang="en-IN" sz="2000" dirty="0">
                <a:hlinkClick r:id="rId4"/>
              </a:rPr>
              <a:t>https://www.wallstreetmojo.com/drawdown/</a:t>
            </a:r>
            <a:endParaRPr lang="en-IN" sz="2000"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938008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BC5E-7D0B-436A-D04C-7169ABCDB1A7}"/>
              </a:ext>
            </a:extLst>
          </p:cNvPr>
          <p:cNvSpPr>
            <a:spLocks noGrp="1"/>
          </p:cNvSpPr>
          <p:nvPr>
            <p:ph type="title"/>
          </p:nvPr>
        </p:nvSpPr>
        <p:spPr>
          <a:xfrm>
            <a:off x="4109115" y="2599901"/>
            <a:ext cx="3973770" cy="1658198"/>
          </a:xfrm>
          <a:solidFill>
            <a:schemeClr val="bg1"/>
          </a:solidFill>
        </p:spPr>
        <p:txBody>
          <a:bodyPr/>
          <a:lstStyle/>
          <a:p>
            <a:r>
              <a:rPr lang="en-IN" dirty="0">
                <a:latin typeface="Algerian" panose="04020705040A02060702" pitchFamily="82" charset="0"/>
              </a:rPr>
              <a:t>THANK You</a:t>
            </a:r>
          </a:p>
        </p:txBody>
      </p:sp>
    </p:spTree>
    <p:extLst>
      <p:ext uri="{BB962C8B-B14F-4D97-AF65-F5344CB8AC3E}">
        <p14:creationId xmlns:p14="http://schemas.microsoft.com/office/powerpoint/2010/main" val="100327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228391" cy="377545"/>
          </a:xfrm>
        </p:spPr>
        <p:txBody>
          <a:bodyPr>
            <a:noAutofit/>
          </a:bodyPr>
          <a:lstStyle/>
          <a:p>
            <a:r>
              <a:rPr lang="en-IN" sz="3600" dirty="0">
                <a:latin typeface="Algerian" panose="04020705040A02060702" pitchFamily="82" charset="0"/>
              </a:rPr>
              <a:t>Case study</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1216740"/>
            <a:ext cx="11630758" cy="4467057"/>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IN" sz="2400" dirty="0"/>
              <a:t>Data Source </a:t>
            </a:r>
            <a:r>
              <a:rPr lang="en-IN" sz="2400" dirty="0">
                <a:hlinkClick r:id="rId3"/>
              </a:rPr>
              <a:t>https://www.kaggle.com/datasets/debashis74017/stock-market-index-data-india-1990-2022?rvi=1</a:t>
            </a:r>
            <a:endParaRPr lang="en-IN" sz="2400" dirty="0"/>
          </a:p>
          <a:p>
            <a:pPr marL="342900" indent="-342900">
              <a:lnSpc>
                <a:spcPct val="150000"/>
              </a:lnSpc>
              <a:buClr>
                <a:schemeClr val="accent1">
                  <a:lumMod val="75000"/>
                </a:schemeClr>
              </a:buClr>
              <a:buFont typeface="Wingdings" panose="05000000000000000000" pitchFamily="2" charset="2"/>
              <a:buChar char="Ø"/>
            </a:pPr>
            <a:r>
              <a:rPr lang="en-IN" sz="2400" dirty="0"/>
              <a:t>This Case Study contains 3 Datasets.</a:t>
            </a:r>
          </a:p>
          <a:p>
            <a:pPr marL="342900" indent="-342900">
              <a:lnSpc>
                <a:spcPct val="150000"/>
              </a:lnSpc>
              <a:buClr>
                <a:schemeClr val="accent1">
                  <a:lumMod val="75000"/>
                </a:schemeClr>
              </a:buClr>
              <a:buFont typeface="Wingdings" panose="05000000000000000000" pitchFamily="2" charset="2"/>
              <a:buChar char="Ø"/>
            </a:pPr>
            <a:r>
              <a:rPr lang="en-IN" sz="2400" dirty="0"/>
              <a:t>Attributes(Same in all 3 Datasets) – Date, Open, High, Close, Sector.</a:t>
            </a:r>
          </a:p>
          <a:p>
            <a:pPr marL="342900" indent="-342900">
              <a:lnSpc>
                <a:spcPct val="150000"/>
              </a:lnSpc>
              <a:buClr>
                <a:schemeClr val="accent1">
                  <a:lumMod val="75000"/>
                </a:schemeClr>
              </a:buClr>
              <a:buFont typeface="Wingdings" panose="05000000000000000000" pitchFamily="2" charset="2"/>
              <a:buChar char="Ø"/>
            </a:pPr>
            <a:r>
              <a:rPr lang="en-IN" sz="2400" dirty="0"/>
              <a:t>Data in Dataset is from 2011-08-01 To 2022-01-31.</a:t>
            </a:r>
          </a:p>
          <a:p>
            <a:pPr marL="342900" indent="-342900">
              <a:lnSpc>
                <a:spcPct val="150000"/>
              </a:lnSpc>
              <a:buClr>
                <a:schemeClr val="accent1">
                  <a:lumMod val="75000"/>
                </a:schemeClr>
              </a:buClr>
              <a:buFont typeface="Wingdings" panose="05000000000000000000" pitchFamily="2" charset="2"/>
              <a:buChar char="Ø"/>
            </a:pPr>
            <a:r>
              <a:rPr lang="en-IN" sz="2400" dirty="0"/>
              <a:t>1</a:t>
            </a:r>
            <a:r>
              <a:rPr lang="en-IN" sz="2400" baseline="30000" dirty="0"/>
              <a:t>st</a:t>
            </a:r>
            <a:r>
              <a:rPr lang="en-IN" sz="2400" dirty="0"/>
              <a:t> Dataset - Nifty IT Dataset.</a:t>
            </a:r>
          </a:p>
          <a:p>
            <a:pPr marL="342900" indent="-342900">
              <a:lnSpc>
                <a:spcPct val="150000"/>
              </a:lnSpc>
              <a:buClr>
                <a:schemeClr val="accent1">
                  <a:lumMod val="75000"/>
                </a:schemeClr>
              </a:buClr>
              <a:buFont typeface="Wingdings" panose="05000000000000000000" pitchFamily="2" charset="2"/>
              <a:buChar char="Ø"/>
            </a:pPr>
            <a:r>
              <a:rPr lang="en-IN" sz="2400" dirty="0"/>
              <a:t>2</a:t>
            </a:r>
            <a:r>
              <a:rPr lang="en-IN" sz="2400" baseline="30000" dirty="0"/>
              <a:t>nd</a:t>
            </a:r>
            <a:r>
              <a:rPr lang="en-IN" sz="2400" dirty="0"/>
              <a:t> Dataset - Nifty FMCG Dataset.</a:t>
            </a:r>
          </a:p>
          <a:p>
            <a:pPr marL="342900" indent="-342900">
              <a:lnSpc>
                <a:spcPct val="150000"/>
              </a:lnSpc>
              <a:buClr>
                <a:schemeClr val="accent1">
                  <a:lumMod val="75000"/>
                </a:schemeClr>
              </a:buClr>
              <a:buFont typeface="Wingdings" panose="05000000000000000000" pitchFamily="2" charset="2"/>
              <a:buChar char="Ø"/>
            </a:pPr>
            <a:r>
              <a:rPr lang="en-IN" sz="2400" dirty="0"/>
              <a:t>3</a:t>
            </a:r>
            <a:r>
              <a:rPr lang="en-IN" sz="2400" baseline="30000" dirty="0"/>
              <a:t>rd</a:t>
            </a:r>
            <a:r>
              <a:rPr lang="en-IN" sz="2400" dirty="0"/>
              <a:t> Dataset - Nifty BANK Dataset.</a:t>
            </a:r>
          </a:p>
        </p:txBody>
      </p:sp>
    </p:spTree>
    <p:extLst>
      <p:ext uri="{BB962C8B-B14F-4D97-AF65-F5344CB8AC3E}">
        <p14:creationId xmlns:p14="http://schemas.microsoft.com/office/powerpoint/2010/main" val="290237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228391" cy="377545"/>
          </a:xfrm>
        </p:spPr>
        <p:txBody>
          <a:bodyPr>
            <a:noAutofit/>
          </a:bodyPr>
          <a:lstStyle/>
          <a:p>
            <a:r>
              <a:rPr lang="en-IN" sz="3600" dirty="0">
                <a:latin typeface="Algerian" panose="04020705040A02060702" pitchFamily="82" charset="0"/>
              </a:rPr>
              <a:t>objective</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1117717"/>
            <a:ext cx="10696694" cy="3913059"/>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IN" sz="2400" dirty="0"/>
              <a:t>Analyse IT Industry, FMCG Industry and BANK Industry on following parameters - </a:t>
            </a:r>
          </a:p>
          <a:p>
            <a:pPr marL="800100" lvl="1" indent="-342900">
              <a:lnSpc>
                <a:spcPct val="150000"/>
              </a:lnSpc>
              <a:buClr>
                <a:schemeClr val="accent1">
                  <a:lumMod val="75000"/>
                </a:schemeClr>
              </a:buClr>
              <a:buFont typeface="Courier New" panose="02070309020205020404" pitchFamily="49" charset="0"/>
              <a:buChar char="o"/>
            </a:pPr>
            <a:r>
              <a:rPr lang="en-IN" sz="2400" dirty="0"/>
              <a:t>Volatility.</a:t>
            </a:r>
          </a:p>
          <a:p>
            <a:pPr marL="800100" lvl="1" indent="-342900">
              <a:lnSpc>
                <a:spcPct val="150000"/>
              </a:lnSpc>
              <a:buClr>
                <a:schemeClr val="accent1">
                  <a:lumMod val="75000"/>
                </a:schemeClr>
              </a:buClr>
              <a:buFont typeface="Courier New" panose="02070309020205020404" pitchFamily="49" charset="0"/>
              <a:buChar char="o"/>
            </a:pPr>
            <a:r>
              <a:rPr lang="en-IN" sz="2400" dirty="0"/>
              <a:t>Drawdown percentage (Time Frame – 2020-02-20 and 2020-03-23).</a:t>
            </a:r>
          </a:p>
          <a:p>
            <a:pPr marL="800100" lvl="1" indent="-342900">
              <a:lnSpc>
                <a:spcPct val="150000"/>
              </a:lnSpc>
              <a:buClr>
                <a:schemeClr val="accent1">
                  <a:lumMod val="75000"/>
                </a:schemeClr>
              </a:buClr>
              <a:buFont typeface="Courier New" panose="02070309020205020404" pitchFamily="49" charset="0"/>
              <a:buChar char="o"/>
            </a:pPr>
            <a:r>
              <a:rPr lang="en-IN" sz="2400" dirty="0"/>
              <a:t>Recovery days.</a:t>
            </a:r>
          </a:p>
          <a:p>
            <a:pPr marL="800100" lvl="1" indent="-342900">
              <a:lnSpc>
                <a:spcPct val="150000"/>
              </a:lnSpc>
              <a:buClr>
                <a:schemeClr val="accent1">
                  <a:lumMod val="75000"/>
                </a:schemeClr>
              </a:buClr>
              <a:buFont typeface="Courier New" panose="02070309020205020404" pitchFamily="49" charset="0"/>
              <a:buChar char="o"/>
            </a:pPr>
            <a:r>
              <a:rPr lang="en-IN" sz="2400" dirty="0"/>
              <a:t>Number of days when price closed above its previous day’s close.</a:t>
            </a:r>
          </a:p>
          <a:p>
            <a:pPr marL="800100" lvl="1" indent="-342900">
              <a:lnSpc>
                <a:spcPct val="150000"/>
              </a:lnSpc>
              <a:buClr>
                <a:schemeClr val="accent1">
                  <a:lumMod val="75000"/>
                </a:schemeClr>
              </a:buClr>
              <a:buFont typeface="Courier New" panose="02070309020205020404" pitchFamily="49" charset="0"/>
              <a:buChar char="o"/>
            </a:pPr>
            <a:r>
              <a:rPr lang="en-IN" sz="2400" dirty="0"/>
              <a:t>CAGR(Returns).</a:t>
            </a:r>
          </a:p>
          <a:p>
            <a:pPr marL="800100" lvl="1" indent="-342900">
              <a:lnSpc>
                <a:spcPct val="150000"/>
              </a:lnSpc>
              <a:buClr>
                <a:schemeClr val="accent1">
                  <a:lumMod val="75000"/>
                </a:schemeClr>
              </a:buClr>
              <a:buFont typeface="Courier New" panose="02070309020205020404" pitchFamily="49" charset="0"/>
              <a:buChar char="o"/>
            </a:pPr>
            <a:r>
              <a:rPr lang="en-IN" sz="2400" dirty="0"/>
              <a:t>Scoring based on the above criteria.</a:t>
            </a:r>
          </a:p>
        </p:txBody>
      </p:sp>
    </p:spTree>
    <p:extLst>
      <p:ext uri="{BB962C8B-B14F-4D97-AF65-F5344CB8AC3E}">
        <p14:creationId xmlns:p14="http://schemas.microsoft.com/office/powerpoint/2010/main" val="298747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228391" cy="377545"/>
          </a:xfrm>
        </p:spPr>
        <p:txBody>
          <a:bodyPr>
            <a:noAutofit/>
          </a:bodyPr>
          <a:lstStyle/>
          <a:p>
            <a:r>
              <a:rPr lang="en-IN" sz="3600" dirty="0">
                <a:latin typeface="Algerian" panose="04020705040A02060702" pitchFamily="82" charset="0"/>
              </a:rPr>
              <a:t>IT INDUSTRY</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344932" y="1117717"/>
            <a:ext cx="10913003" cy="2662908"/>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US" sz="2000" b="0" i="0" dirty="0">
                <a:solidFill>
                  <a:schemeClr val="tx1">
                    <a:lumMod val="85000"/>
                    <a:lumOff val="15000"/>
                  </a:schemeClr>
                </a:solidFill>
                <a:effectLst/>
                <a:latin typeface="Poppins" panose="020B0502040204020203" pitchFamily="2" charset="0"/>
              </a:rPr>
              <a:t>The</a:t>
            </a:r>
            <a:r>
              <a:rPr lang="en-US" sz="2000" b="0" i="0" dirty="0">
                <a:solidFill>
                  <a:srgbClr val="7A7A7A"/>
                </a:solidFill>
                <a:effectLst/>
                <a:latin typeface="Poppins" panose="020B0502040204020203" pitchFamily="2" charset="0"/>
              </a:rPr>
              <a:t> </a:t>
            </a:r>
            <a:r>
              <a:rPr lang="en-US" sz="2000" b="1" i="0" dirty="0">
                <a:solidFill>
                  <a:srgbClr val="000000"/>
                </a:solidFill>
                <a:effectLst/>
                <a:latin typeface="Poppins" panose="020B0502040204020203" pitchFamily="2" charset="0"/>
              </a:rPr>
              <a:t>IT </a:t>
            </a:r>
            <a:r>
              <a:rPr lang="en-US" sz="2000" b="0" i="0" dirty="0">
                <a:solidFill>
                  <a:schemeClr val="tx1">
                    <a:lumMod val="85000"/>
                    <a:lumOff val="15000"/>
                  </a:schemeClr>
                </a:solidFill>
                <a:effectLst/>
                <a:latin typeface="Poppins" panose="020B0502040204020203" pitchFamily="2" charset="0"/>
              </a:rPr>
              <a:t>sector is a field which is changing the shape of Indian business standards.</a:t>
            </a:r>
          </a:p>
          <a:p>
            <a:pPr marL="342900" indent="-342900">
              <a:lnSpc>
                <a:spcPct val="150000"/>
              </a:lnSpc>
              <a:buClr>
                <a:schemeClr val="accent1">
                  <a:lumMod val="75000"/>
                </a:schemeClr>
              </a:buClr>
              <a:buFont typeface="Wingdings" panose="05000000000000000000" pitchFamily="2" charset="2"/>
              <a:buChar char="Ø"/>
            </a:pPr>
            <a:r>
              <a:rPr lang="en-US" sz="2000" b="0" i="0" dirty="0">
                <a:solidFill>
                  <a:schemeClr val="tx1">
                    <a:lumMod val="85000"/>
                    <a:lumOff val="15000"/>
                  </a:schemeClr>
                </a:solidFill>
                <a:effectLst/>
                <a:latin typeface="Poppins" panose="00000500000000000000" pitchFamily="2" charset="0"/>
              </a:rPr>
              <a:t>This sector includes –</a:t>
            </a:r>
          </a:p>
          <a:p>
            <a:pPr marL="800100" lvl="1" indent="-342900">
              <a:lnSpc>
                <a:spcPct val="150000"/>
              </a:lnSpc>
              <a:buClr>
                <a:schemeClr val="accent1">
                  <a:lumMod val="75000"/>
                </a:schemeClr>
              </a:buClr>
              <a:buFont typeface="Courier New" panose="02070309020205020404" pitchFamily="49" charset="0"/>
              <a:buChar char="o"/>
            </a:pPr>
            <a:r>
              <a:rPr lang="en-US" sz="2000" b="0" i="0" dirty="0">
                <a:solidFill>
                  <a:schemeClr val="tx1">
                    <a:lumMod val="85000"/>
                    <a:lumOff val="15000"/>
                  </a:schemeClr>
                </a:solidFill>
                <a:effectLst/>
                <a:latin typeface="Poppins" panose="00000500000000000000" pitchFamily="2" charset="0"/>
              </a:rPr>
              <a:t>software development, consultancies, software management.</a:t>
            </a:r>
          </a:p>
          <a:p>
            <a:pPr marL="800100" lvl="1" indent="-342900">
              <a:buClr>
                <a:schemeClr val="accent1">
                  <a:lumMod val="75000"/>
                </a:schemeClr>
              </a:buClr>
              <a:buFont typeface="Courier New" panose="02070309020205020404" pitchFamily="49" charset="0"/>
              <a:buChar char="o"/>
            </a:pPr>
            <a:r>
              <a:rPr lang="en-US" sz="2000" b="0" i="0" dirty="0">
                <a:solidFill>
                  <a:schemeClr val="tx1">
                    <a:lumMod val="85000"/>
                    <a:lumOff val="15000"/>
                  </a:schemeClr>
                </a:solidFill>
                <a:effectLst/>
                <a:latin typeface="Poppins" panose="00000500000000000000" pitchFamily="2" charset="0"/>
              </a:rPr>
              <a:t>online services and business process outsourcing (BPO).</a:t>
            </a:r>
            <a:endParaRPr lang="en-US" sz="800" b="0" i="0" dirty="0">
              <a:solidFill>
                <a:schemeClr val="tx1">
                  <a:lumMod val="85000"/>
                  <a:lumOff val="15000"/>
                </a:schemeClr>
              </a:solidFill>
              <a:effectLst/>
              <a:latin typeface="Poppins" panose="00000500000000000000" pitchFamily="2" charset="0"/>
            </a:endParaRPr>
          </a:p>
          <a:p>
            <a:pPr marL="342900" indent="-342900">
              <a:lnSpc>
                <a:spcPct val="150000"/>
              </a:lnSpc>
              <a:buClr>
                <a:schemeClr val="accent1">
                  <a:lumMod val="75000"/>
                </a:schemeClr>
              </a:buClr>
              <a:buFont typeface="Wingdings" panose="05000000000000000000" pitchFamily="2" charset="2"/>
              <a:buChar char="Ø"/>
            </a:pPr>
            <a:r>
              <a:rPr lang="en-US" sz="2000" i="0" dirty="0">
                <a:solidFill>
                  <a:schemeClr val="tx1">
                    <a:lumMod val="95000"/>
                    <a:lumOff val="5000"/>
                  </a:schemeClr>
                </a:solidFill>
                <a:latin typeface="Montserrat" panose="00000500000000000000" pitchFamily="2" charset="0"/>
              </a:rPr>
              <a:t>The IT industry accounted for 7.4</a:t>
            </a:r>
            <a:r>
              <a:rPr lang="en-US" sz="2000" i="0" dirty="0">
                <a:solidFill>
                  <a:schemeClr val="tx1">
                    <a:lumMod val="95000"/>
                    <a:lumOff val="5000"/>
                  </a:schemeClr>
                </a:solidFill>
                <a:effectLst>
                  <a:glow>
                    <a:schemeClr val="accent1">
                      <a:alpha val="40000"/>
                    </a:schemeClr>
                  </a:glow>
                </a:effectLst>
                <a:latin typeface="Montserrat" panose="00000500000000000000" pitchFamily="2" charset="0"/>
              </a:rPr>
              <a:t>% of India’s GDP in FY22, and it is  expected to contribute 10% to India’s GDP by 2025</a:t>
            </a:r>
            <a:r>
              <a:rPr lang="en-US" sz="2000" i="0" dirty="0">
                <a:solidFill>
                  <a:schemeClr val="tx1">
                    <a:lumMod val="95000"/>
                    <a:lumOff val="5000"/>
                  </a:schemeClr>
                </a:solidFill>
                <a:latin typeface="Montserrat" panose="00000500000000000000" pitchFamily="2" charset="0"/>
              </a:rPr>
              <a:t>.</a:t>
            </a:r>
            <a:endParaRPr lang="en-US" sz="2000" dirty="0">
              <a:solidFill>
                <a:schemeClr val="tx1">
                  <a:lumMod val="95000"/>
                  <a:lumOff val="5000"/>
                </a:schemeClr>
              </a:solidFill>
              <a:latin typeface="Poppins" panose="020B0502040204020203" pitchFamily="2" charset="0"/>
            </a:endParaRPr>
          </a:p>
        </p:txBody>
      </p:sp>
      <p:pic>
        <p:nvPicPr>
          <p:cNvPr id="5" name="Picture 4">
            <a:extLst>
              <a:ext uri="{FF2B5EF4-FFF2-40B4-BE49-F238E27FC236}">
                <a16:creationId xmlns:a16="http://schemas.microsoft.com/office/drawing/2014/main" id="{4A443920-5945-8F65-67FB-894D1A38CEE6}"/>
              </a:ext>
            </a:extLst>
          </p:cNvPr>
          <p:cNvPicPr>
            <a:picLocks noChangeAspect="1"/>
          </p:cNvPicPr>
          <p:nvPr/>
        </p:nvPicPr>
        <p:blipFill>
          <a:blip r:embed="rId3"/>
          <a:stretch>
            <a:fillRect/>
          </a:stretch>
        </p:blipFill>
        <p:spPr>
          <a:xfrm>
            <a:off x="5398712" y="4129426"/>
            <a:ext cx="4050087" cy="2425558"/>
          </a:xfrm>
          <a:prstGeom prst="rect">
            <a:avLst/>
          </a:prstGeom>
        </p:spPr>
      </p:pic>
      <p:pic>
        <p:nvPicPr>
          <p:cNvPr id="7" name="Picture 6">
            <a:extLst>
              <a:ext uri="{FF2B5EF4-FFF2-40B4-BE49-F238E27FC236}">
                <a16:creationId xmlns:a16="http://schemas.microsoft.com/office/drawing/2014/main" id="{098B73A2-2ECD-7E36-3D7F-EBFBE0092804}"/>
              </a:ext>
            </a:extLst>
          </p:cNvPr>
          <p:cNvPicPr>
            <a:picLocks noChangeAspect="1"/>
          </p:cNvPicPr>
          <p:nvPr/>
        </p:nvPicPr>
        <p:blipFill>
          <a:blip r:embed="rId4"/>
          <a:stretch>
            <a:fillRect/>
          </a:stretch>
        </p:blipFill>
        <p:spPr>
          <a:xfrm>
            <a:off x="1446348" y="4129426"/>
            <a:ext cx="3952364" cy="2425558"/>
          </a:xfrm>
          <a:prstGeom prst="rect">
            <a:avLst/>
          </a:prstGeom>
        </p:spPr>
      </p:pic>
    </p:spTree>
    <p:extLst>
      <p:ext uri="{BB962C8B-B14F-4D97-AF65-F5344CB8AC3E}">
        <p14:creationId xmlns:p14="http://schemas.microsoft.com/office/powerpoint/2010/main" val="416338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499480" cy="377545"/>
          </a:xfrm>
        </p:spPr>
        <p:txBody>
          <a:bodyPr>
            <a:noAutofit/>
          </a:bodyPr>
          <a:lstStyle/>
          <a:p>
            <a:r>
              <a:rPr lang="en-IN" sz="3600" dirty="0">
                <a:latin typeface="Algerian" panose="04020705040A02060702" pitchFamily="82" charset="0"/>
              </a:rPr>
              <a:t>FMCG INDUSTRY</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865591"/>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1038396"/>
            <a:ext cx="10795016" cy="3266728"/>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US" sz="2000" b="0" i="0" dirty="0">
                <a:solidFill>
                  <a:srgbClr val="000000"/>
                </a:solidFill>
                <a:effectLst/>
                <a:latin typeface="PT Serif Caption" panose="020F0502020204030204" pitchFamily="18" charset="0"/>
              </a:rPr>
              <a:t>The Fast-moving consumer goods (</a:t>
            </a:r>
            <a:r>
              <a:rPr lang="en-US" sz="2000" b="0" i="0" dirty="0">
                <a:solidFill>
                  <a:srgbClr val="000000"/>
                </a:solidFill>
                <a:effectLst>
                  <a:outerShdw blurRad="38100" dist="38100" dir="2700000" algn="tl">
                    <a:srgbClr val="000000">
                      <a:alpha val="43137"/>
                    </a:srgbClr>
                  </a:outerShdw>
                </a:effectLst>
                <a:latin typeface="PT Serif Caption" panose="020F0502020204030204" pitchFamily="18" charset="0"/>
              </a:rPr>
              <a:t>FMCG</a:t>
            </a:r>
            <a:r>
              <a:rPr lang="en-US" sz="2000" b="0" i="0" dirty="0">
                <a:solidFill>
                  <a:srgbClr val="000000"/>
                </a:solidFill>
                <a:effectLst/>
                <a:latin typeface="PT Serif Caption" panose="020F0502020204030204" pitchFamily="18" charset="0"/>
              </a:rPr>
              <a:t>) sector is the 4</a:t>
            </a:r>
            <a:r>
              <a:rPr lang="en-US" sz="2000" b="0" i="0" baseline="30000" dirty="0">
                <a:solidFill>
                  <a:srgbClr val="000000"/>
                </a:solidFill>
                <a:effectLst/>
                <a:latin typeface="PT Serif Caption" panose="020F0502020204030204" pitchFamily="18" charset="0"/>
              </a:rPr>
              <a:t>th</a:t>
            </a:r>
            <a:r>
              <a:rPr lang="en-US" sz="2000" b="0" i="0" dirty="0">
                <a:solidFill>
                  <a:srgbClr val="000000"/>
                </a:solidFill>
                <a:effectLst/>
                <a:latin typeface="PT Serif Caption" panose="020F0502020204030204" pitchFamily="18" charset="0"/>
              </a:rPr>
              <a:t> largest sector of the </a:t>
            </a:r>
            <a:r>
              <a:rPr lang="en-US" sz="2000" b="0" i="0" u="none" strike="noStrike" dirty="0">
                <a:solidFill>
                  <a:srgbClr val="3299DA"/>
                </a:solidFill>
                <a:effectLst/>
                <a:latin typeface="PT Serif Caption" panose="020F0502020204030204" pitchFamily="18" charset="0"/>
                <a:hlinkClick r:id="rId3"/>
              </a:rPr>
              <a:t>Indian economy</a:t>
            </a:r>
            <a:r>
              <a:rPr lang="en-US" sz="2400" b="0" i="0" dirty="0">
                <a:solidFill>
                  <a:srgbClr val="000000"/>
                </a:solidFill>
                <a:effectLst/>
                <a:latin typeface="PT Serif Caption" panose="020F0502020204030204" pitchFamily="18" charset="0"/>
              </a:rPr>
              <a:t>.</a:t>
            </a:r>
          </a:p>
          <a:p>
            <a:pPr marL="342900" indent="-342900">
              <a:lnSpc>
                <a:spcPct val="150000"/>
              </a:lnSpc>
              <a:buClr>
                <a:schemeClr val="accent1">
                  <a:lumMod val="75000"/>
                </a:schemeClr>
              </a:buClr>
              <a:buFont typeface="Wingdings" panose="05000000000000000000" pitchFamily="2" charset="2"/>
              <a:buChar char="Ø"/>
            </a:pPr>
            <a:r>
              <a:rPr lang="en-US" sz="2400" b="0" i="0" dirty="0">
                <a:solidFill>
                  <a:srgbClr val="111111"/>
                </a:solidFill>
                <a:effectLst/>
                <a:latin typeface="SourceSansPro"/>
              </a:rPr>
              <a:t>Fast-moving consumer goods are nondurable products that sell quickly at relatively low costs.</a:t>
            </a:r>
          </a:p>
          <a:p>
            <a:pPr marL="342900" indent="-342900">
              <a:lnSpc>
                <a:spcPct val="150000"/>
              </a:lnSpc>
              <a:buClr>
                <a:schemeClr val="accent1">
                  <a:lumMod val="75000"/>
                </a:schemeClr>
              </a:buClr>
              <a:buFont typeface="Wingdings" panose="05000000000000000000" pitchFamily="2" charset="2"/>
              <a:buChar char="Ø"/>
            </a:pPr>
            <a:r>
              <a:rPr lang="en-US" sz="2400" b="0" i="0" dirty="0">
                <a:solidFill>
                  <a:srgbClr val="111111"/>
                </a:solidFill>
                <a:effectLst/>
                <a:latin typeface="SourceSansPro"/>
              </a:rPr>
              <a:t>FMCGs have low profit margins and high-volume sales.</a:t>
            </a:r>
          </a:p>
          <a:p>
            <a:pPr marL="342900" indent="-342900">
              <a:lnSpc>
                <a:spcPct val="150000"/>
              </a:lnSpc>
              <a:buClr>
                <a:schemeClr val="accent1">
                  <a:lumMod val="75000"/>
                </a:schemeClr>
              </a:buClr>
              <a:buFont typeface="Wingdings" panose="05000000000000000000" pitchFamily="2" charset="2"/>
              <a:buChar char="Ø"/>
            </a:pPr>
            <a:r>
              <a:rPr lang="en-US" sz="2400" b="0" i="0" dirty="0">
                <a:solidFill>
                  <a:srgbClr val="111111"/>
                </a:solidFill>
                <a:effectLst/>
                <a:latin typeface="SourceSansPro"/>
              </a:rPr>
              <a:t>Examples of FMCGs include milk, gum, fruit and vegetables etc.</a:t>
            </a:r>
          </a:p>
        </p:txBody>
      </p:sp>
      <p:pic>
        <p:nvPicPr>
          <p:cNvPr id="5" name="Picture 4">
            <a:extLst>
              <a:ext uri="{FF2B5EF4-FFF2-40B4-BE49-F238E27FC236}">
                <a16:creationId xmlns:a16="http://schemas.microsoft.com/office/drawing/2014/main" id="{18FDDEA1-930E-CEB9-72BE-EAF2692FFFBC}"/>
              </a:ext>
            </a:extLst>
          </p:cNvPr>
          <p:cNvPicPr>
            <a:picLocks noChangeAspect="1"/>
          </p:cNvPicPr>
          <p:nvPr/>
        </p:nvPicPr>
        <p:blipFill>
          <a:blip r:embed="rId4"/>
          <a:stretch>
            <a:fillRect/>
          </a:stretch>
        </p:blipFill>
        <p:spPr>
          <a:xfrm>
            <a:off x="6459794" y="4353192"/>
            <a:ext cx="3932500" cy="2435552"/>
          </a:xfrm>
          <a:prstGeom prst="rect">
            <a:avLst/>
          </a:prstGeom>
        </p:spPr>
      </p:pic>
      <p:pic>
        <p:nvPicPr>
          <p:cNvPr id="10" name="Picture 9">
            <a:extLst>
              <a:ext uri="{FF2B5EF4-FFF2-40B4-BE49-F238E27FC236}">
                <a16:creationId xmlns:a16="http://schemas.microsoft.com/office/drawing/2014/main" id="{A5B7E6D7-37A6-6E72-4668-A63A65409AED}"/>
              </a:ext>
            </a:extLst>
          </p:cNvPr>
          <p:cNvPicPr>
            <a:picLocks noChangeAspect="1"/>
          </p:cNvPicPr>
          <p:nvPr/>
        </p:nvPicPr>
        <p:blipFill>
          <a:blip r:embed="rId5"/>
          <a:stretch>
            <a:fillRect/>
          </a:stretch>
        </p:blipFill>
        <p:spPr>
          <a:xfrm>
            <a:off x="840207" y="4353192"/>
            <a:ext cx="5619587" cy="2426461"/>
          </a:xfrm>
          <a:prstGeom prst="rect">
            <a:avLst/>
          </a:prstGeom>
        </p:spPr>
      </p:pic>
    </p:spTree>
    <p:extLst>
      <p:ext uri="{BB962C8B-B14F-4D97-AF65-F5344CB8AC3E}">
        <p14:creationId xmlns:p14="http://schemas.microsoft.com/office/powerpoint/2010/main" val="2833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538809" cy="377545"/>
          </a:xfrm>
        </p:spPr>
        <p:txBody>
          <a:bodyPr>
            <a:noAutofit/>
          </a:bodyPr>
          <a:lstStyle/>
          <a:p>
            <a:r>
              <a:rPr lang="en-IN" sz="3600" dirty="0">
                <a:latin typeface="Algerian" panose="04020705040A02060702" pitchFamily="82" charset="0"/>
              </a:rPr>
              <a:t>Bank INDUSTRY</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1046307"/>
            <a:ext cx="10834346" cy="2998963"/>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US" sz="2400" b="0" i="0" dirty="0">
                <a:solidFill>
                  <a:schemeClr val="tx1">
                    <a:lumMod val="85000"/>
                    <a:lumOff val="15000"/>
                  </a:schemeClr>
                </a:solidFill>
                <a:effectLst/>
                <a:latin typeface="Google Sans"/>
              </a:rPr>
              <a:t>Banking is an industry that deals with credit facilities, storage for cash, investments, and other financial transactions. </a:t>
            </a:r>
          </a:p>
          <a:p>
            <a:pPr marL="342900" indent="-342900">
              <a:lnSpc>
                <a:spcPct val="150000"/>
              </a:lnSpc>
              <a:buClr>
                <a:schemeClr val="accent1">
                  <a:lumMod val="75000"/>
                </a:schemeClr>
              </a:buClr>
              <a:buFont typeface="Wingdings" panose="05000000000000000000" pitchFamily="2" charset="2"/>
              <a:buChar char="Ø"/>
            </a:pPr>
            <a:r>
              <a:rPr lang="en-US" sz="2000" i="0" dirty="0">
                <a:solidFill>
                  <a:schemeClr val="tx1">
                    <a:lumMod val="95000"/>
                    <a:lumOff val="5000"/>
                  </a:schemeClr>
                </a:solidFill>
                <a:latin typeface="Open Sans" panose="020F0502020204030204" pitchFamily="34" charset="0"/>
              </a:rPr>
              <a:t>A bank is an institution that accepts customer deposits and offers loans to individuals and corporate clients.</a:t>
            </a:r>
          </a:p>
          <a:p>
            <a:pPr marL="342900" indent="-342900">
              <a:lnSpc>
                <a:spcPct val="150000"/>
              </a:lnSpc>
              <a:buClr>
                <a:schemeClr val="accent1">
                  <a:lumMod val="75000"/>
                </a:schemeClr>
              </a:buClr>
              <a:buFont typeface="Wingdings" panose="05000000000000000000" pitchFamily="2" charset="2"/>
              <a:buChar char="Ø"/>
            </a:pPr>
            <a:r>
              <a:rPr lang="en-US" sz="2000" b="0" i="0" dirty="0">
                <a:solidFill>
                  <a:schemeClr val="tx1">
                    <a:lumMod val="95000"/>
                    <a:lumOff val="5000"/>
                  </a:schemeClr>
                </a:solidFill>
                <a:effectLst/>
                <a:latin typeface="Open Sans" panose="020B0606030504020204" pitchFamily="34" charset="0"/>
              </a:rPr>
              <a:t>The banking industry is one of the key drivers of most economies because it channels funds to borrowers with productive investments.</a:t>
            </a:r>
            <a:endParaRPr lang="en-IN" sz="2000" dirty="0">
              <a:solidFill>
                <a:schemeClr val="tx1">
                  <a:lumMod val="95000"/>
                  <a:lumOff val="5000"/>
                </a:schemeClr>
              </a:solidFill>
            </a:endParaRPr>
          </a:p>
        </p:txBody>
      </p:sp>
      <p:pic>
        <p:nvPicPr>
          <p:cNvPr id="5" name="Picture 4">
            <a:extLst>
              <a:ext uri="{FF2B5EF4-FFF2-40B4-BE49-F238E27FC236}">
                <a16:creationId xmlns:a16="http://schemas.microsoft.com/office/drawing/2014/main" id="{13BC4DA3-73A7-109B-6868-DFD7E088CA4A}"/>
              </a:ext>
            </a:extLst>
          </p:cNvPr>
          <p:cNvPicPr>
            <a:picLocks noChangeAspect="1"/>
          </p:cNvPicPr>
          <p:nvPr/>
        </p:nvPicPr>
        <p:blipFill>
          <a:blip r:embed="rId3"/>
          <a:stretch>
            <a:fillRect/>
          </a:stretch>
        </p:blipFill>
        <p:spPr>
          <a:xfrm>
            <a:off x="2294848" y="4045270"/>
            <a:ext cx="6649376" cy="2709491"/>
          </a:xfrm>
          <a:prstGeom prst="rect">
            <a:avLst/>
          </a:prstGeom>
        </p:spPr>
      </p:pic>
    </p:spTree>
    <p:extLst>
      <p:ext uri="{BB962C8B-B14F-4D97-AF65-F5344CB8AC3E}">
        <p14:creationId xmlns:p14="http://schemas.microsoft.com/office/powerpoint/2010/main" val="40361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9F4-E1F8-C08B-3AD6-C7237859F112}"/>
              </a:ext>
            </a:extLst>
          </p:cNvPr>
          <p:cNvSpPr>
            <a:spLocks noGrp="1"/>
          </p:cNvSpPr>
          <p:nvPr>
            <p:ph type="title"/>
          </p:nvPr>
        </p:nvSpPr>
        <p:spPr>
          <a:xfrm>
            <a:off x="167952" y="392883"/>
            <a:ext cx="3538809" cy="377545"/>
          </a:xfrm>
        </p:spPr>
        <p:txBody>
          <a:bodyPr>
            <a:noAutofit/>
          </a:bodyPr>
          <a:lstStyle/>
          <a:p>
            <a:r>
              <a:rPr lang="en-IN" sz="3600" dirty="0">
                <a:latin typeface="Algerian" panose="04020705040A02060702" pitchFamily="82" charset="0"/>
              </a:rPr>
              <a:t>Data analysis</a:t>
            </a:r>
          </a:p>
        </p:txBody>
      </p:sp>
      <p:cxnSp>
        <p:nvCxnSpPr>
          <p:cNvPr id="4" name="Straight Connector 3">
            <a:extLst>
              <a:ext uri="{FF2B5EF4-FFF2-40B4-BE49-F238E27FC236}">
                <a16:creationId xmlns:a16="http://schemas.microsoft.com/office/drawing/2014/main" id="{569B00F1-B024-4536-639F-BF9CE394AB9A}"/>
              </a:ext>
            </a:extLst>
          </p:cNvPr>
          <p:cNvCxnSpPr>
            <a:cxnSpLocks/>
          </p:cNvCxnSpPr>
          <p:nvPr/>
        </p:nvCxnSpPr>
        <p:spPr>
          <a:xfrm flipH="1">
            <a:off x="167952" y="917912"/>
            <a:ext cx="11856096" cy="52321"/>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0486D022-AFD3-3AE6-9484-598096BF9516}"/>
              </a:ext>
            </a:extLst>
          </p:cNvPr>
          <p:cNvSpPr txBox="1"/>
          <p:nvPr/>
        </p:nvSpPr>
        <p:spPr>
          <a:xfrm>
            <a:off x="167952" y="970233"/>
            <a:ext cx="11856096" cy="2805063"/>
          </a:xfrm>
          <a:prstGeom prst="rect">
            <a:avLst/>
          </a:prstGeom>
          <a:noFill/>
        </p:spPr>
        <p:txBody>
          <a:bodyPr wrap="square" rtlCol="0">
            <a:spAutoFit/>
          </a:bodyPr>
          <a:lstStyle/>
          <a:p>
            <a:pPr marL="342900" indent="-342900">
              <a:lnSpc>
                <a:spcPct val="150000"/>
              </a:lnSpc>
              <a:buClr>
                <a:schemeClr val="accent1">
                  <a:lumMod val="75000"/>
                </a:schemeClr>
              </a:buClr>
              <a:buFont typeface="Wingdings" panose="05000000000000000000" pitchFamily="2" charset="2"/>
              <a:buChar char="Ø"/>
            </a:pPr>
            <a:r>
              <a:rPr lang="en-US" sz="2400" b="1" i="0" dirty="0">
                <a:solidFill>
                  <a:srgbClr val="202122"/>
                </a:solidFill>
                <a:effectLst/>
                <a:latin typeface="Arial" panose="020B0604020202020204" pitchFamily="34" charset="0"/>
              </a:rPr>
              <a:t>Data analysis</a:t>
            </a:r>
            <a:r>
              <a:rPr lang="en-US" sz="2400" b="0" i="0" dirty="0">
                <a:solidFill>
                  <a:srgbClr val="202122"/>
                </a:solidFill>
                <a:effectLst/>
                <a:latin typeface="Arial" panose="020B0604020202020204" pitchFamily="34" charset="0"/>
              </a:rPr>
              <a:t> is the process of inspecting, </a:t>
            </a:r>
            <a:r>
              <a:rPr lang="en-US" sz="2400" b="0" i="0" u="none" strike="noStrike" dirty="0">
                <a:solidFill>
                  <a:srgbClr val="3366CC"/>
                </a:solidFill>
                <a:effectLst/>
                <a:latin typeface="Arial" panose="020B0604020202020204" pitchFamily="34" charset="0"/>
                <a:hlinkClick r:id="rId3" tooltip="Data cleansing"/>
              </a:rPr>
              <a:t>cleansing</a:t>
            </a:r>
            <a:r>
              <a:rPr lang="en-US" sz="2400" b="0" i="0" dirty="0">
                <a:solidFill>
                  <a:srgbClr val="202122"/>
                </a:solidFill>
                <a:effectLst/>
                <a:latin typeface="Arial" panose="020B0604020202020204" pitchFamily="34" charset="0"/>
              </a:rPr>
              <a:t>, </a:t>
            </a:r>
            <a:r>
              <a:rPr lang="en-US" sz="2400" b="0" i="0" u="none" strike="noStrike" dirty="0">
                <a:solidFill>
                  <a:srgbClr val="3366CC"/>
                </a:solidFill>
                <a:effectLst/>
                <a:latin typeface="Arial" panose="020B0604020202020204" pitchFamily="34" charset="0"/>
                <a:hlinkClick r:id="rId4" tooltip="Data transformation"/>
              </a:rPr>
              <a:t>transforming</a:t>
            </a:r>
            <a:r>
              <a:rPr lang="en-US" sz="2400" b="0" i="0" dirty="0">
                <a:solidFill>
                  <a:srgbClr val="202122"/>
                </a:solidFill>
                <a:effectLst/>
                <a:latin typeface="Arial" panose="020B0604020202020204" pitchFamily="34" charset="0"/>
              </a:rPr>
              <a:t>, and </a:t>
            </a:r>
            <a:r>
              <a:rPr lang="en-US" sz="2400" b="0" i="0" u="none" strike="noStrike" dirty="0">
                <a:solidFill>
                  <a:srgbClr val="3366CC"/>
                </a:solidFill>
                <a:effectLst/>
                <a:latin typeface="Arial" panose="020B0604020202020204" pitchFamily="34" charset="0"/>
                <a:hlinkClick r:id="rId5" tooltip="Data modeling"/>
              </a:rPr>
              <a:t>modeling</a:t>
            </a:r>
            <a:r>
              <a:rPr lang="en-US" sz="2400" b="0" i="0" dirty="0">
                <a:solidFill>
                  <a:srgbClr val="202122"/>
                </a:solidFill>
                <a:effectLst/>
                <a:latin typeface="Arial" panose="020B0604020202020204" pitchFamily="34" charset="0"/>
              </a:rPr>
              <a:t> </a:t>
            </a:r>
            <a:r>
              <a:rPr lang="en-US" sz="2400" b="0" i="0" u="none" strike="noStrike" dirty="0">
                <a:solidFill>
                  <a:srgbClr val="3366CC"/>
                </a:solidFill>
                <a:effectLst/>
                <a:latin typeface="Arial" panose="020B0604020202020204" pitchFamily="34" charset="0"/>
                <a:hlinkClick r:id="rId6" tooltip="Data"/>
              </a:rPr>
              <a:t>data</a:t>
            </a:r>
            <a:r>
              <a:rPr lang="en-US" sz="2400" b="0" i="0" dirty="0">
                <a:solidFill>
                  <a:srgbClr val="202122"/>
                </a:solidFill>
                <a:effectLst/>
                <a:latin typeface="Arial" panose="020B0604020202020204" pitchFamily="34" charset="0"/>
              </a:rPr>
              <a:t> with the goal of discovering useful information, informing conclusions, and supporting decision-making.</a:t>
            </a:r>
          </a:p>
          <a:p>
            <a:pPr marL="342900" indent="-342900">
              <a:lnSpc>
                <a:spcPct val="150000"/>
              </a:lnSpc>
              <a:buClr>
                <a:schemeClr val="accent1">
                  <a:lumMod val="75000"/>
                </a:schemeClr>
              </a:buClr>
              <a:buFont typeface="Wingdings" panose="05000000000000000000" pitchFamily="2" charset="2"/>
              <a:buChar char="Ø"/>
            </a:pPr>
            <a:r>
              <a:rPr lang="en-US" sz="2400" b="0" i="0" dirty="0">
                <a:solidFill>
                  <a:schemeClr val="tx1">
                    <a:lumMod val="95000"/>
                    <a:lumOff val="5000"/>
                  </a:schemeClr>
                </a:solidFill>
                <a:effectLst/>
                <a:latin typeface="Google Sans"/>
              </a:rPr>
              <a:t>The process of data analysis uses to organize the data in a logical way. It helps to analyze data from different outlooks and a variety of statistical perspectives</a:t>
            </a:r>
            <a:r>
              <a:rPr lang="en-US" sz="2400" b="0" i="0" dirty="0">
                <a:solidFill>
                  <a:srgbClr val="4D5156"/>
                </a:solidFill>
                <a:effectLst/>
                <a:latin typeface="Google Sans"/>
              </a:rPr>
              <a:t>.</a:t>
            </a:r>
            <a:endParaRPr lang="en-IN" sz="2400" dirty="0"/>
          </a:p>
        </p:txBody>
      </p:sp>
      <p:pic>
        <p:nvPicPr>
          <p:cNvPr id="5" name="Picture 4">
            <a:extLst>
              <a:ext uri="{FF2B5EF4-FFF2-40B4-BE49-F238E27FC236}">
                <a16:creationId xmlns:a16="http://schemas.microsoft.com/office/drawing/2014/main" id="{DDFEDDD5-648F-0EF0-3240-CFE593584E25}"/>
              </a:ext>
            </a:extLst>
          </p:cNvPr>
          <p:cNvPicPr>
            <a:picLocks noChangeAspect="1"/>
          </p:cNvPicPr>
          <p:nvPr/>
        </p:nvPicPr>
        <p:blipFill rotWithShape="1">
          <a:blip r:embed="rId7"/>
          <a:srcRect l="28840"/>
          <a:stretch/>
        </p:blipFill>
        <p:spPr>
          <a:xfrm>
            <a:off x="6194320" y="4178710"/>
            <a:ext cx="4247537" cy="2587836"/>
          </a:xfrm>
          <a:prstGeom prst="rect">
            <a:avLst/>
          </a:prstGeom>
        </p:spPr>
      </p:pic>
      <p:pic>
        <p:nvPicPr>
          <p:cNvPr id="7" name="Picture 6">
            <a:extLst>
              <a:ext uri="{FF2B5EF4-FFF2-40B4-BE49-F238E27FC236}">
                <a16:creationId xmlns:a16="http://schemas.microsoft.com/office/drawing/2014/main" id="{7B54B694-B8A0-9718-C7D1-F6199EB51773}"/>
              </a:ext>
            </a:extLst>
          </p:cNvPr>
          <p:cNvPicPr>
            <a:picLocks noChangeAspect="1"/>
          </p:cNvPicPr>
          <p:nvPr/>
        </p:nvPicPr>
        <p:blipFill>
          <a:blip r:embed="rId8"/>
          <a:stretch>
            <a:fillRect/>
          </a:stretch>
        </p:blipFill>
        <p:spPr>
          <a:xfrm>
            <a:off x="1354566" y="4178710"/>
            <a:ext cx="4839755" cy="2587836"/>
          </a:xfrm>
          <a:prstGeom prst="rect">
            <a:avLst/>
          </a:prstGeom>
        </p:spPr>
      </p:pic>
    </p:spTree>
    <p:extLst>
      <p:ext uri="{BB962C8B-B14F-4D97-AF65-F5344CB8AC3E}">
        <p14:creationId xmlns:p14="http://schemas.microsoft.com/office/powerpoint/2010/main" val="15927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EC5F-7F86-21FB-B370-A8CE65937D3C}"/>
              </a:ext>
            </a:extLst>
          </p:cNvPr>
          <p:cNvSpPr>
            <a:spLocks noGrp="1"/>
          </p:cNvSpPr>
          <p:nvPr>
            <p:ph type="title"/>
          </p:nvPr>
        </p:nvSpPr>
        <p:spPr>
          <a:xfrm>
            <a:off x="7678993" y="259080"/>
            <a:ext cx="4223457" cy="1920240"/>
          </a:xfrm>
        </p:spPr>
        <p:txBody>
          <a:bodyPr/>
          <a:lstStyle/>
          <a:p>
            <a:pPr marL="457200" indent="-457200">
              <a:buFont typeface="Wingdings" panose="05000000000000000000" pitchFamily="2" charset="2"/>
              <a:buChar char="Ø"/>
            </a:pPr>
            <a:r>
              <a:rPr lang="en-IN" sz="3200" dirty="0">
                <a:solidFill>
                  <a:schemeClr val="tx1">
                    <a:lumMod val="95000"/>
                    <a:lumOff val="5000"/>
                  </a:schemeClr>
                </a:solidFill>
              </a:rPr>
              <a:t>Retrieving data from the table.</a:t>
            </a:r>
          </a:p>
        </p:txBody>
      </p:sp>
      <p:pic>
        <p:nvPicPr>
          <p:cNvPr id="6" name="Content Placeholder 5">
            <a:extLst>
              <a:ext uri="{FF2B5EF4-FFF2-40B4-BE49-F238E27FC236}">
                <a16:creationId xmlns:a16="http://schemas.microsoft.com/office/drawing/2014/main" id="{C5BB2CD7-9F2B-C73C-64B0-A83A2B456904}"/>
              </a:ext>
            </a:extLst>
          </p:cNvPr>
          <p:cNvPicPr>
            <a:picLocks noGrp="1" noChangeAspect="1"/>
          </p:cNvPicPr>
          <p:nvPr>
            <p:ph idx="1"/>
          </p:nvPr>
        </p:nvPicPr>
        <p:blipFill rotWithShape="1">
          <a:blip r:embed="rId3"/>
          <a:srcRect l="1" t="898" r="47282" b="23035"/>
          <a:stretch/>
        </p:blipFill>
        <p:spPr>
          <a:xfrm>
            <a:off x="73241" y="85927"/>
            <a:ext cx="5952128" cy="3641645"/>
          </a:xfrm>
        </p:spPr>
      </p:pic>
      <p:pic>
        <p:nvPicPr>
          <p:cNvPr id="9" name="Picture 8">
            <a:extLst>
              <a:ext uri="{FF2B5EF4-FFF2-40B4-BE49-F238E27FC236}">
                <a16:creationId xmlns:a16="http://schemas.microsoft.com/office/drawing/2014/main" id="{5898E663-F458-B5A2-C811-D774B365C064}"/>
              </a:ext>
            </a:extLst>
          </p:cNvPr>
          <p:cNvPicPr>
            <a:picLocks noChangeAspect="1"/>
          </p:cNvPicPr>
          <p:nvPr/>
        </p:nvPicPr>
        <p:blipFill>
          <a:blip r:embed="rId4"/>
          <a:stretch>
            <a:fillRect/>
          </a:stretch>
        </p:blipFill>
        <p:spPr>
          <a:xfrm>
            <a:off x="73241" y="3731013"/>
            <a:ext cx="5881497" cy="3126987"/>
          </a:xfrm>
          <a:prstGeom prst="rect">
            <a:avLst/>
          </a:prstGeom>
        </p:spPr>
      </p:pic>
      <p:sp>
        <p:nvSpPr>
          <p:cNvPr id="3" name="Title 1">
            <a:extLst>
              <a:ext uri="{FF2B5EF4-FFF2-40B4-BE49-F238E27FC236}">
                <a16:creationId xmlns:a16="http://schemas.microsoft.com/office/drawing/2014/main" id="{C73BEEA5-834D-DF1B-97BC-FD1DCCD9F4CB}"/>
              </a:ext>
            </a:extLst>
          </p:cNvPr>
          <p:cNvSpPr txBox="1">
            <a:spLocks/>
          </p:cNvSpPr>
          <p:nvPr/>
        </p:nvSpPr>
        <p:spPr>
          <a:xfrm>
            <a:off x="7678993" y="3727572"/>
            <a:ext cx="4223457" cy="19202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marL="457200" indent="-457200">
              <a:buFont typeface="Wingdings" panose="05000000000000000000" pitchFamily="2" charset="2"/>
              <a:buChar char="Ø"/>
            </a:pPr>
            <a:r>
              <a:rPr lang="en-IN" sz="3200" dirty="0">
                <a:solidFill>
                  <a:schemeClr val="tx1">
                    <a:lumMod val="95000"/>
                    <a:lumOff val="5000"/>
                  </a:schemeClr>
                </a:solidFill>
              </a:rPr>
              <a:t>Adding a new column sector.</a:t>
            </a:r>
          </a:p>
        </p:txBody>
      </p:sp>
    </p:spTree>
    <p:extLst>
      <p:ext uri="{BB962C8B-B14F-4D97-AF65-F5344CB8AC3E}">
        <p14:creationId xmlns:p14="http://schemas.microsoft.com/office/powerpoint/2010/main" val="325111402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889</TotalTime>
  <Words>995</Words>
  <Application>Microsoft Office PowerPoint</Application>
  <PresentationFormat>Widescreen</PresentationFormat>
  <Paragraphs>162</Paragraphs>
  <Slides>24</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Algerian</vt:lpstr>
      <vt:lpstr>Arial</vt:lpstr>
      <vt:lpstr>Calibri</vt:lpstr>
      <vt:lpstr>Calibri Light</vt:lpstr>
      <vt:lpstr>Cambria Math</vt:lpstr>
      <vt:lpstr>Courier New</vt:lpstr>
      <vt:lpstr>Google Sans</vt:lpstr>
      <vt:lpstr>Montserrat</vt:lpstr>
      <vt:lpstr>Open Sans</vt:lpstr>
      <vt:lpstr>Poppins</vt:lpstr>
      <vt:lpstr>PT Serif Caption</vt:lpstr>
      <vt:lpstr>SourceSansPro</vt:lpstr>
      <vt:lpstr>Wingdings</vt:lpstr>
      <vt:lpstr>Metropolitan</vt:lpstr>
      <vt:lpstr>STOCK MARKET ANALYSIS</vt:lpstr>
      <vt:lpstr>CONTENTS</vt:lpstr>
      <vt:lpstr>Case study</vt:lpstr>
      <vt:lpstr>objective</vt:lpstr>
      <vt:lpstr>IT INDUSTRY</vt:lpstr>
      <vt:lpstr>FMCG INDUSTRY</vt:lpstr>
      <vt:lpstr>Bank INDUSTRY</vt:lpstr>
      <vt:lpstr>Data analysis</vt:lpstr>
      <vt:lpstr>Retrieving data from the table.</vt:lpstr>
      <vt:lpstr>INSIGHTS -</vt:lpstr>
      <vt:lpstr>Volatility</vt:lpstr>
      <vt:lpstr>INSIGHTS -</vt:lpstr>
      <vt:lpstr>IT Drawdown</vt:lpstr>
      <vt:lpstr>INSIGHTS -</vt:lpstr>
      <vt:lpstr>IT Recovery Days</vt:lpstr>
      <vt:lpstr>INSIGHTS -</vt:lpstr>
      <vt:lpstr>Strength</vt:lpstr>
      <vt:lpstr>INSIGHTS -</vt:lpstr>
      <vt:lpstr>CAGR Return.</vt:lpstr>
      <vt:lpstr>WEIGHTAGES AND FINAL SCORE</vt:lpstr>
      <vt:lpstr>Final Score</vt:lpstr>
      <vt:lpstr>Conclusion - </vt:lpstr>
      <vt:lpstr>References -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Saurabh Soni</dc:creator>
  <cp:lastModifiedBy>Saurabh Soni</cp:lastModifiedBy>
  <cp:revision>21</cp:revision>
  <dcterms:created xsi:type="dcterms:W3CDTF">2023-06-12T16:37:53Z</dcterms:created>
  <dcterms:modified xsi:type="dcterms:W3CDTF">2023-07-21T17:52:12Z</dcterms:modified>
</cp:coreProperties>
</file>